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6.xml" ContentType="application/vnd.openxmlformats-officedocument.drawingml.chart+xml"/>
  <Override PartName="/ppt/theme/themeOverride13.xml" ContentType="application/vnd.openxmlformats-officedocument.themeOverride+xml"/>
  <Override PartName="/ppt/charts/chart17.xml" ContentType="application/vnd.openxmlformats-officedocument.drawingml.chart+xml"/>
  <Override PartName="/ppt/theme/themeOverride14.xml" ContentType="application/vnd.openxmlformats-officedocument.themeOverride+xml"/>
  <Override PartName="/ppt/charts/chart18.xml" ContentType="application/vnd.openxmlformats-officedocument.drawingml.chart+xml"/>
  <Override PartName="/ppt/theme/themeOverride15.xml" ContentType="application/vnd.openxmlformats-officedocument.themeOverride+xml"/>
  <Override PartName="/ppt/charts/chart19.xml" ContentType="application/vnd.openxmlformats-officedocument.drawingml.chart+xml"/>
  <Override PartName="/ppt/theme/themeOverride16.xml" ContentType="application/vnd.openxmlformats-officedocument.themeOverride+xml"/>
  <Override PartName="/ppt/charts/chart20.xml" ContentType="application/vnd.openxmlformats-officedocument.drawingml.chart+xml"/>
  <Override PartName="/ppt/theme/themeOverride17.xml" ContentType="application/vnd.openxmlformats-officedocument.themeOverride+xml"/>
  <Override PartName="/ppt/charts/chart21.xml" ContentType="application/vnd.openxmlformats-officedocument.drawingml.chart+xml"/>
  <Override PartName="/ppt/theme/themeOverride18.xml" ContentType="application/vnd.openxmlformats-officedocument.themeOverride+xml"/>
  <Override PartName="/ppt/notesSlides/notesSlide1.xml" ContentType="application/vnd.openxmlformats-officedocument.presentationml.notesSlide+xml"/>
  <Override PartName="/ppt/charts/chart22.xml" ContentType="application/vnd.openxmlformats-officedocument.drawingml.chart+xml"/>
  <Override PartName="/ppt/theme/themeOverride19.xml" ContentType="application/vnd.openxmlformats-officedocument.themeOverride+xml"/>
  <Override PartName="/ppt/charts/chart23.xml" ContentType="application/vnd.openxmlformats-officedocument.drawingml.chart+xml"/>
  <Override PartName="/ppt/theme/themeOverride20.xml" ContentType="application/vnd.openxmlformats-officedocument.themeOverride+xml"/>
  <Override PartName="/ppt/charts/chart24.xml" ContentType="application/vnd.openxmlformats-officedocument.drawingml.chart+xml"/>
  <Override PartName="/ppt/theme/themeOverride2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style13.xml" ContentType="application/vnd.ms-office.chartstyle+xml"/>
  <Override PartName="/ppt/charts/colors13.xml" ContentType="application/vnd.ms-office.chartcolor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8" r:id="rId22"/>
    <p:sldId id="280" r:id="rId23"/>
    <p:sldId id="281" r:id="rId24"/>
    <p:sldId id="295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CC"/>
    <a:srgbClr val="0000FF"/>
    <a:srgbClr val="FF0066"/>
    <a:srgbClr val="050EBB"/>
    <a:srgbClr val="FF3399"/>
    <a:srgbClr val="34FCCC"/>
    <a:srgbClr val="046F7A"/>
    <a:srgbClr val="3608B8"/>
    <a:srgbClr val="72C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10" autoAdjust="0"/>
  </p:normalViewPr>
  <p:slideViewPr>
    <p:cSldViewPr snapToGrid="0">
      <p:cViewPr>
        <p:scale>
          <a:sx n="90" d="100"/>
          <a:sy n="90" d="100"/>
        </p:scale>
        <p:origin x="-46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3.xml"/><Relationship Id="rId4" Type="http://schemas.microsoft.com/office/2011/relationships/chartStyle" Target="style14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4.xml"/><Relationship Id="rId4" Type="http://schemas.microsoft.com/office/2011/relationships/chartStyle" Target="style15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5.xml"/><Relationship Id="rId4" Type="http://schemas.microsoft.com/office/2011/relationships/chartStyle" Target="style16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6.xml"/><Relationship Id="rId4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7.xml"/><Relationship Id="rId4" Type="http://schemas.microsoft.com/office/2011/relationships/chartStyle" Target="style18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8.xml"/><Relationship Id="rId4" Type="http://schemas.microsoft.com/office/2011/relationships/chartStyle" Target="style19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9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0.xml"/><Relationship Id="rId4" Type="http://schemas.microsoft.com/office/2011/relationships/chartStyle" Target="style20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1.xml"/><Relationship Id="rId4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7037037037037035E-2"/>
                  <c:y val="-4.7058823529411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BBA-4212-8253-A8CE31E83DBA}"/>
                </c:ext>
              </c:extLst>
            </c:dLbl>
            <c:dLbl>
              <c:idx val="1"/>
              <c:layout>
                <c:manualLayout>
                  <c:x val="-1.2618267276759337E-2"/>
                  <c:y val="-5.8000318244597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BBA-4212-8253-A8CE31E83DBA}"/>
                </c:ext>
              </c:extLst>
            </c:dLbl>
            <c:dLbl>
              <c:idx val="2"/>
              <c:layout>
                <c:manualLayout>
                  <c:x val="-2.8040593948354597E-3"/>
                  <c:y val="-5.4947669915934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BBA-4212-8253-A8CE31E83DBA}"/>
                </c:ext>
              </c:extLst>
            </c:dLbl>
            <c:dLbl>
              <c:idx val="3"/>
              <c:layout>
                <c:manualLayout>
                  <c:x val="-2.1030445461265666E-2"/>
                  <c:y val="-7.3263559887912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BBA-4212-8253-A8CE31E83D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625.29999999999995</c:v>
                </c:pt>
                <c:pt idx="1">
                  <c:v>637.9</c:v>
                </c:pt>
                <c:pt idx="2">
                  <c:v>642.9</c:v>
                </c:pt>
                <c:pt idx="3">
                  <c:v>559.70000000000005</c:v>
                </c:pt>
                <c:pt idx="4">
                  <c:v>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BA-4212-8253-A8CE31E83DB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33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914529914529888E-2"/>
                  <c:y val="-5.714285714285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BBA-4212-8253-A8CE31E83DBA}"/>
                </c:ext>
              </c:extLst>
            </c:dLbl>
            <c:dLbl>
              <c:idx val="1"/>
              <c:layout>
                <c:manualLayout>
                  <c:x val="3.5050742435442601E-2"/>
                  <c:y val="-3.0526483286630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BBA-4212-8253-A8CE31E83DBA}"/>
                </c:ext>
              </c:extLst>
            </c:dLbl>
            <c:dLbl>
              <c:idx val="2"/>
              <c:layout>
                <c:manualLayout>
                  <c:x val="4.6266980014784236E-2"/>
                  <c:y val="-4.2737076601282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BBA-4212-8253-A8CE31E83DBA}"/>
                </c:ext>
              </c:extLst>
            </c:dLbl>
            <c:dLbl>
              <c:idx val="4"/>
              <c:layout>
                <c:manualLayout>
                  <c:x val="2.9914529914529916E-2"/>
                  <c:y val="-5.378151260504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BBA-4212-8253-A8CE31E83D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622.70000000000005</c:v>
                </c:pt>
                <c:pt idx="1">
                  <c:v>642.9</c:v>
                </c:pt>
                <c:pt idx="2">
                  <c:v>642.9</c:v>
                </c:pt>
                <c:pt idx="3">
                  <c:v>559.70000000000005</c:v>
                </c:pt>
                <c:pt idx="4">
                  <c:v>571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BA-4212-8253-A8CE31E83D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147136"/>
        <c:axId val="35157120"/>
        <c:axId val="0"/>
      </c:bar3DChart>
      <c:catAx>
        <c:axId val="3514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57120"/>
        <c:crosses val="autoZero"/>
        <c:auto val="1"/>
        <c:lblAlgn val="ctr"/>
        <c:lblOffset val="100"/>
        <c:noMultiLvlLbl val="0"/>
      </c:catAx>
      <c:valAx>
        <c:axId val="3515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14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7C8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18-42B1-A244-A4F5C25B8412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18-42B1-A244-A4F5C25B841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18-42B1-A244-A4F5C25B8412}"/>
              </c:ext>
            </c:extLst>
          </c:dPt>
          <c:dPt>
            <c:idx val="4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18-42B1-A244-A4F5C25B8412}"/>
              </c:ext>
            </c:extLst>
          </c:dPt>
          <c:dLbls>
            <c:dLbl>
              <c:idx val="0"/>
              <c:layout>
                <c:manualLayout>
                  <c:x val="-1.9810774635936147E-2"/>
                  <c:y val="-0.39971324107465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2318-42B1-A244-A4F5C25B8412}"/>
                </c:ext>
              </c:extLst>
            </c:dLbl>
            <c:dLbl>
              <c:idx val="1"/>
              <c:layout>
                <c:manualLayout>
                  <c:x val="-4.3396814119746269E-3"/>
                  <c:y val="-0.438430687447745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2318-42B1-A244-A4F5C25B8412}"/>
                </c:ext>
              </c:extLst>
            </c:dLbl>
            <c:dLbl>
              <c:idx val="2"/>
              <c:layout>
                <c:manualLayout>
                  <c:x val="8.547007588329443E-2"/>
                  <c:y val="-0.255686387062156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2318-42B1-A244-A4F5C25B8412}"/>
                </c:ext>
              </c:extLst>
            </c:dLbl>
            <c:dLbl>
              <c:idx val="3"/>
              <c:layout>
                <c:manualLayout>
                  <c:x val="8.3647009619406253E-3"/>
                  <c:y val="-0.4500907441016332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318-42B1-A244-A4F5C25B8412}"/>
                </c:ext>
              </c:extLst>
            </c:dLbl>
            <c:dLbl>
              <c:idx val="4"/>
              <c:layout>
                <c:manualLayout>
                  <c:x val="6.3571727310748519E-2"/>
                  <c:y val="-0.464609800362976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2318-42B1-A244-A4F5C25B84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116.2</c:v>
                </c:pt>
                <c:pt idx="1">
                  <c:v>128.30000000000001</c:v>
                </c:pt>
                <c:pt idx="2">
                  <c:v>135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318-42B1-A244-A4F5C25B8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1024512"/>
        <c:axId val="101026048"/>
        <c:axId val="0"/>
      </c:bar3DChart>
      <c:catAx>
        <c:axId val="1010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26048"/>
        <c:crosses val="autoZero"/>
        <c:auto val="1"/>
        <c:lblAlgn val="ctr"/>
        <c:lblOffset val="100"/>
        <c:noMultiLvlLbl val="0"/>
      </c:catAx>
      <c:valAx>
        <c:axId val="10102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02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3B-4880-A6F7-05E69C887E9B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3B-4880-A6F7-05E69C887E9B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13B-4880-A6F7-05E69C887E9B}"/>
              </c:ext>
            </c:extLst>
          </c:dPt>
          <c:dPt>
            <c:idx val="4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13B-4880-A6F7-05E69C887E9B}"/>
              </c:ext>
            </c:extLst>
          </c:dPt>
          <c:dLbls>
            <c:dLbl>
              <c:idx val="0"/>
              <c:layout>
                <c:manualLayout>
                  <c:x val="1.9826517967781922E-2"/>
                  <c:y val="-0.33399079552925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13B-4880-A6F7-05E69C887E9B}"/>
                </c:ext>
              </c:extLst>
            </c:dLbl>
            <c:dLbl>
              <c:idx val="1"/>
              <c:layout>
                <c:manualLayout>
                  <c:x val="5.1218504750103297E-2"/>
                  <c:y val="-0.45759368836291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3B-4880-A6F7-05E69C887E9B}"/>
                </c:ext>
              </c:extLst>
            </c:dLbl>
            <c:dLbl>
              <c:idx val="2"/>
              <c:layout>
                <c:manualLayout>
                  <c:x val="3.469640644361828E-2"/>
                  <c:y val="-0.278763971071663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13B-4880-A6F7-05E69C887E9B}"/>
                </c:ext>
              </c:extLst>
            </c:dLbl>
            <c:dLbl>
              <c:idx val="3"/>
              <c:layout>
                <c:manualLayout>
                  <c:x val="5.2870714580751633E-2"/>
                  <c:y val="-0.331360946745562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13B-4880-A6F7-05E69C887E9B}"/>
                </c:ext>
              </c:extLst>
            </c:dLbl>
            <c:dLbl>
              <c:idx val="4"/>
              <c:layout>
                <c:manualLayout>
                  <c:x val="4.9566294919454842E-2"/>
                  <c:y val="-0.347140039447731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13B-4880-A6F7-05E69C887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2303.9</c:v>
                </c:pt>
                <c:pt idx="1">
                  <c:v>2462.9</c:v>
                </c:pt>
                <c:pt idx="2">
                  <c:v>2288</c:v>
                </c:pt>
                <c:pt idx="3">
                  <c:v>2258</c:v>
                </c:pt>
                <c:pt idx="4">
                  <c:v>2258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13B-4880-A6F7-05E69C887E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938880"/>
        <c:axId val="104839040"/>
        <c:axId val="0"/>
      </c:bar3DChart>
      <c:catAx>
        <c:axId val="10093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39040"/>
        <c:crosses val="autoZero"/>
        <c:auto val="1"/>
        <c:lblAlgn val="ctr"/>
        <c:lblOffset val="100"/>
        <c:noMultiLvlLbl val="0"/>
      </c:catAx>
      <c:valAx>
        <c:axId val="104839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3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598663593482814E-2"/>
          <c:y val="4.8491411866163243E-2"/>
          <c:w val="0.90973182249458073"/>
          <c:h val="0.8296066792147981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EA3-4229-955F-705E29BF69C7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EA3-4229-955F-705E29BF69C7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EA3-4229-955F-705E29BF69C7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EA3-4229-955F-705E29BF69C7}"/>
              </c:ext>
            </c:extLst>
          </c:dPt>
          <c:dLbls>
            <c:dLbl>
              <c:idx val="0"/>
              <c:layout>
                <c:manualLayout>
                  <c:x val="4.1614648356221404E-2"/>
                  <c:y val="-0.44356435643564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AEA3-4229-955F-705E29BF69C7}"/>
                </c:ext>
              </c:extLst>
            </c:dLbl>
            <c:dLbl>
              <c:idx val="1"/>
              <c:layout>
                <c:manualLayout>
                  <c:x val="5.3266749895963382E-2"/>
                  <c:y val="-0.316831683168317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EA3-4229-955F-705E29BF69C7}"/>
                </c:ext>
              </c:extLst>
            </c:dLbl>
            <c:dLbl>
              <c:idx val="2"/>
              <c:layout>
                <c:manualLayout>
                  <c:x val="3.3291718684977087E-2"/>
                  <c:y val="-0.32475247524752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EA3-4229-955F-705E29BF69C7}"/>
                </c:ext>
              </c:extLst>
            </c:dLbl>
            <c:dLbl>
              <c:idx val="3"/>
              <c:layout>
                <c:manualLayout>
                  <c:x val="2.8297960882230442E-2"/>
                  <c:y val="-0.446204620462046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EA3-4229-955F-705E29BF69C7}"/>
                </c:ext>
              </c:extLst>
            </c:dLbl>
            <c:dLbl>
              <c:idx val="4"/>
              <c:layout>
                <c:manualLayout>
                  <c:x val="4.1614648356221404E-2"/>
                  <c:y val="-0.443564356435643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AEA3-4229-955F-705E29BF69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1150</c:v>
                </c:pt>
                <c:pt idx="1">
                  <c:v>1122</c:v>
                </c:pt>
                <c:pt idx="2">
                  <c:v>1100</c:v>
                </c:pt>
                <c:pt idx="3">
                  <c:v>1020</c:v>
                </c:pt>
                <c:pt idx="4">
                  <c:v>1030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EA3-4229-955F-705E29BF69C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859520"/>
        <c:axId val="104876288"/>
        <c:axId val="0"/>
      </c:bar3DChart>
      <c:catAx>
        <c:axId val="104859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76288"/>
        <c:crosses val="autoZero"/>
        <c:auto val="1"/>
        <c:lblAlgn val="ctr"/>
        <c:lblOffset val="100"/>
        <c:noMultiLvlLbl val="0"/>
      </c:catAx>
      <c:valAx>
        <c:axId val="104876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859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981-47E1-AA4C-1561E4D97B48}"/>
              </c:ext>
            </c:extLst>
          </c:dPt>
          <c:dPt>
            <c:idx val="2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981-47E1-AA4C-1561E4D97B48}"/>
              </c:ext>
            </c:extLst>
          </c:dPt>
          <c:dPt>
            <c:idx val="3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981-47E1-AA4C-1561E4D97B48}"/>
              </c:ext>
            </c:extLst>
          </c:dPt>
          <c:dPt>
            <c:idx val="4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981-47E1-AA4C-1561E4D97B48}"/>
              </c:ext>
            </c:extLst>
          </c:dPt>
          <c:dLbls>
            <c:dLbl>
              <c:idx val="0"/>
              <c:layout>
                <c:manualLayout>
                  <c:x val="2.3718763235916977E-2"/>
                  <c:y val="-0.3253234750462112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981-47E1-AA4C-1561E4D97B48}"/>
                </c:ext>
              </c:extLst>
            </c:dLbl>
            <c:dLbl>
              <c:idx val="1"/>
              <c:layout>
                <c:manualLayout>
                  <c:x val="4.2354934349851769E-2"/>
                  <c:y val="-0.411583487369070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981-47E1-AA4C-1561E4D97B48}"/>
                </c:ext>
              </c:extLst>
            </c:dLbl>
            <c:dLbl>
              <c:idx val="2"/>
              <c:layout>
                <c:manualLayout>
                  <c:x val="2.3373037286825243E-2"/>
                  <c:y val="-0.190145126470918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981-47E1-AA4C-1561E4D97B48}"/>
                </c:ext>
              </c:extLst>
            </c:dLbl>
            <c:dLbl>
              <c:idx val="3"/>
              <c:layout>
                <c:manualLayout>
                  <c:x val="7.8161150575279795E-2"/>
                  <c:y val="-0.181341203189538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981-47E1-AA4C-1561E4D97B48}"/>
                </c:ext>
              </c:extLst>
            </c:dLbl>
            <c:dLbl>
              <c:idx val="4"/>
              <c:layout>
                <c:manualLayout>
                  <c:x val="4.9131723845827861E-2"/>
                  <c:y val="-7.640172520024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981-47E1-AA4C-1561E4D97B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1130</c:v>
                </c:pt>
                <c:pt idx="1">
                  <c:v>8406.2999999999993</c:v>
                </c:pt>
                <c:pt idx="2">
                  <c:v>1100</c:v>
                </c:pt>
                <c:pt idx="3">
                  <c:v>1994.9</c:v>
                </c:pt>
                <c:pt idx="4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981-47E1-AA4C-1561E4D97B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9926656"/>
        <c:axId val="109951616"/>
        <c:axId val="0"/>
      </c:bar3DChart>
      <c:catAx>
        <c:axId val="10992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51616"/>
        <c:crosses val="autoZero"/>
        <c:auto val="1"/>
        <c:lblAlgn val="ctr"/>
        <c:lblOffset val="100"/>
        <c:noMultiLvlLbl val="0"/>
      </c:catAx>
      <c:valAx>
        <c:axId val="10995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92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71-4390-ACA4-FD77DEAD3DF5}"/>
              </c:ext>
            </c:extLst>
          </c:dPt>
          <c:dPt>
            <c:idx val="2"/>
            <c:invertIfNegative val="0"/>
            <c:bubble3D val="0"/>
            <c:spPr>
              <a:solidFill>
                <a:srgbClr val="1C40F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71-4390-ACA4-FD77DEAD3DF5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71-4390-ACA4-FD77DEAD3DF5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071-4390-ACA4-FD77DEAD3DF5}"/>
              </c:ext>
            </c:extLst>
          </c:dPt>
          <c:dLbls>
            <c:dLbl>
              <c:idx val="0"/>
              <c:layout>
                <c:manualLayout>
                  <c:x val="2.9668411867364752E-2"/>
                  <c:y val="-0.377192982456140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071-4390-ACA4-FD77DEAD3DF5}"/>
                </c:ext>
              </c:extLst>
            </c:dLbl>
            <c:dLbl>
              <c:idx val="1"/>
              <c:layout>
                <c:manualLayout>
                  <c:x val="3.8394415357766075E-2"/>
                  <c:y val="-0.4385964912280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071-4390-ACA4-FD77DEAD3DF5}"/>
                </c:ext>
              </c:extLst>
            </c:dLbl>
            <c:dLbl>
              <c:idx val="2"/>
              <c:layout>
                <c:manualLayout>
                  <c:x val="3.6649214659685778E-2"/>
                  <c:y val="-0.102339181286549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071-4390-ACA4-FD77DEAD3DF5}"/>
                </c:ext>
              </c:extLst>
            </c:dLbl>
            <c:dLbl>
              <c:idx val="3"/>
              <c:layout>
                <c:manualLayout>
                  <c:x val="4.5375218150087264E-2"/>
                  <c:y val="-0.146198830409356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071-4390-ACA4-FD77DEAD3DF5}"/>
                </c:ext>
              </c:extLst>
            </c:dLbl>
            <c:dLbl>
              <c:idx val="4"/>
              <c:layout>
                <c:manualLayout>
                  <c:x val="4.7120418848167422E-2"/>
                  <c:y val="-0.169590643274853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071-4390-ACA4-FD77DEAD3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400</c:v>
                </c:pt>
                <c:pt idx="1">
                  <c:v>968.8</c:v>
                </c:pt>
                <c:pt idx="2">
                  <c:v>100</c:v>
                </c:pt>
                <c:pt idx="3">
                  <c:v>110</c:v>
                </c:pt>
                <c:pt idx="4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4071-4390-ACA4-FD77DEAD3D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228544"/>
        <c:axId val="105245312"/>
        <c:axId val="0"/>
      </c:bar3DChart>
      <c:catAx>
        <c:axId val="10522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245312"/>
        <c:crosses val="autoZero"/>
        <c:auto val="1"/>
        <c:lblAlgn val="ctr"/>
        <c:lblOffset val="100"/>
        <c:noMultiLvlLbl val="0"/>
      </c:catAx>
      <c:valAx>
        <c:axId val="105245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228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EC4-4F35-8A54-478BEB6DFECB}"/>
              </c:ext>
            </c:extLst>
          </c:dPt>
          <c:dPt>
            <c:idx val="2"/>
            <c:invertIfNegative val="0"/>
            <c:bubble3D val="0"/>
            <c:spPr>
              <a:solidFill>
                <a:srgbClr val="00CC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1EC4-4F35-8A54-478BEB6DFEC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EC4-4F35-8A54-478BEB6DFECB}"/>
              </c:ext>
            </c:extLst>
          </c:dPt>
          <c:dLbls>
            <c:dLbl>
              <c:idx val="1"/>
              <c:layout>
                <c:manualLayout>
                  <c:x val="2.1367521367521316E-2"/>
                  <c:y val="-0.140663879782695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1EC4-4F35-8A54-478BEB6DFECB}"/>
                </c:ext>
              </c:extLst>
            </c:dLbl>
            <c:dLbl>
              <c:idx val="2"/>
              <c:layout>
                <c:manualLayout>
                  <c:x val="3.7037037037037035E-2"/>
                  <c:y val="-0.15263527380675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1EC4-4F35-8A54-478BEB6DFECB}"/>
                </c:ext>
              </c:extLst>
            </c:dLbl>
            <c:dLbl>
              <c:idx val="3"/>
              <c:layout>
                <c:manualLayout>
                  <c:x val="2.8490028490028386E-2"/>
                  <c:y val="-9.8764000698488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1EC4-4F35-8A54-478BEB6DFECB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1215</c:v>
                </c:pt>
                <c:pt idx="1">
                  <c:v>105.7</c:v>
                </c:pt>
                <c:pt idx="2" formatCode="0.0">
                  <c:v>50</c:v>
                </c:pt>
                <c:pt idx="3" formatCode="0.0">
                  <c:v>0</c:v>
                </c:pt>
                <c:pt idx="4" formatCode="0.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EC4-4F35-8A54-478BEB6DFE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0298624"/>
        <c:axId val="110315008"/>
        <c:axId val="0"/>
      </c:bar3DChart>
      <c:catAx>
        <c:axId val="11029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315008"/>
        <c:crosses val="autoZero"/>
        <c:auto val="1"/>
        <c:lblAlgn val="ctr"/>
        <c:lblOffset val="100"/>
        <c:noMultiLvlLbl val="0"/>
      </c:catAx>
      <c:valAx>
        <c:axId val="110315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29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(всего)</c:v>
                </c:pt>
              </c:strCache>
            </c:strRef>
          </c:tx>
          <c:spPr>
            <a:solidFill>
              <a:srgbClr val="0000FF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2C60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54A-4F98-91E7-BEB72F882B8E}"/>
              </c:ext>
            </c:extLst>
          </c:dPt>
          <c:dLbls>
            <c:dLbl>
              <c:idx val="0"/>
              <c:layout>
                <c:manualLayout>
                  <c:x val="4.6065259117082487E-2"/>
                  <c:y val="-0.29075804776739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54A-4F98-91E7-BEB72F882B8E}"/>
                </c:ext>
              </c:extLst>
            </c:dLbl>
            <c:dLbl>
              <c:idx val="1"/>
              <c:layout>
                <c:manualLayout>
                  <c:x val="0.13051823416506725"/>
                  <c:y val="-0.33229491173416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54A-4F98-91E7-BEB72F882B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411.3</c:v>
                </c:pt>
                <c:pt idx="1">
                  <c:v>568.9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54A-4F98-91E7-BEB72F882B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686848"/>
        <c:axId val="34690176"/>
        <c:axId val="0"/>
      </c:bar3DChart>
      <c:catAx>
        <c:axId val="346868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690176"/>
        <c:crosses val="autoZero"/>
        <c:auto val="1"/>
        <c:lblAlgn val="ctr"/>
        <c:lblOffset val="100"/>
        <c:noMultiLvlLbl val="0"/>
      </c:catAx>
      <c:valAx>
        <c:axId val="3469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68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A3-4311-9348-7F6CCD0D6101}"/>
              </c:ext>
            </c:extLst>
          </c:dPt>
          <c:dLbls>
            <c:dLbl>
              <c:idx val="0"/>
              <c:layout>
                <c:manualLayout>
                  <c:x val="1.3468013468013518E-2"/>
                  <c:y val="-0.204603580562659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1A3-4311-9348-7F6CCD0D6101}"/>
                </c:ext>
              </c:extLst>
            </c:dLbl>
            <c:dLbl>
              <c:idx val="1"/>
              <c:layout>
                <c:manualLayout>
                  <c:x val="8.9786756453423128E-2"/>
                  <c:y val="-0.34782608695652201"/>
                </c:manualLayout>
              </c:layout>
              <c:tx>
                <c:rich>
                  <a:bodyPr/>
                  <a:lstStyle/>
                  <a:p>
                    <a:fld id="{5EEC1F27-B629-4A1C-9FB5-4B6A0ACDF323}" type="VALUE">
                      <a:rPr lang="en-US" sz="1400">
                        <a:solidFill>
                          <a:schemeClr val="tx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1A3-4311-9348-7F6CCD0D61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242.3</c:v>
                </c:pt>
                <c:pt idx="1">
                  <c:v>255.6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1A3-4311-9348-7F6CCD0D61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720000"/>
        <c:axId val="34723328"/>
        <c:axId val="0"/>
      </c:bar3DChart>
      <c:catAx>
        <c:axId val="347200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4723328"/>
        <c:crosses val="autoZero"/>
        <c:auto val="1"/>
        <c:lblAlgn val="ctr"/>
        <c:lblOffset val="100"/>
        <c:noMultiLvlLbl val="0"/>
      </c:catAx>
      <c:valAx>
        <c:axId val="34723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72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7E0-407D-A36C-81108A10FFCB}"/>
              </c:ext>
            </c:extLst>
          </c:dPt>
          <c:dLbls>
            <c:dLbl>
              <c:idx val="0"/>
              <c:layout>
                <c:manualLayout>
                  <c:x val="8.8008800880088108E-3"/>
                  <c:y val="-9.52380952380952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E0-407D-A36C-81108A10FFCB}"/>
                </c:ext>
              </c:extLst>
            </c:dLbl>
            <c:dLbl>
              <c:idx val="1"/>
              <c:layout>
                <c:manualLayout>
                  <c:x val="9.2409240924092348E-2"/>
                  <c:y val="-0.37414965986394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E0-407D-A36C-81108A10FF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132.4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7E0-407D-A36C-81108A10FF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9860608"/>
        <c:axId val="120343168"/>
        <c:axId val="0"/>
      </c:bar3DChart>
      <c:catAx>
        <c:axId val="119860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343168"/>
        <c:crosses val="autoZero"/>
        <c:auto val="1"/>
        <c:lblAlgn val="ctr"/>
        <c:lblOffset val="100"/>
        <c:noMultiLvlLbl val="0"/>
      </c:catAx>
      <c:valAx>
        <c:axId val="12034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9860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выравнивание уровня бюджетной обеспеченности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12FE3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A39-47C1-A5CF-8385F7944577}"/>
              </c:ext>
            </c:extLst>
          </c:dPt>
          <c:dLbls>
            <c:dLbl>
              <c:idx val="0"/>
              <c:layout>
                <c:manualLayout>
                  <c:x val="2.7027027027027022E-2"/>
                  <c:y val="-0.16460905349794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39-47C1-A5CF-8385F7944577}"/>
                </c:ext>
              </c:extLst>
            </c:dLbl>
            <c:dLbl>
              <c:idx val="1"/>
              <c:layout>
                <c:manualLayout>
                  <c:x val="9.4594594594594822E-2"/>
                  <c:y val="-0.246913580246913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39-47C1-A5CF-8385F79445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149.1</c:v>
                </c:pt>
                <c:pt idx="1">
                  <c:v>168.9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39-47C1-A5CF-8385F79445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397824"/>
        <c:axId val="120400896"/>
        <c:axId val="0"/>
      </c:bar3DChart>
      <c:catAx>
        <c:axId val="1203978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400896"/>
        <c:crosses val="autoZero"/>
        <c:auto val="1"/>
        <c:lblAlgn val="ctr"/>
        <c:lblOffset val="100"/>
        <c:noMultiLvlLbl val="0"/>
      </c:catAx>
      <c:valAx>
        <c:axId val="12040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397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881532612335484E-2"/>
          <c:y val="3.5139593492686173E-2"/>
          <c:w val="0.9040972866525584"/>
          <c:h val="0.772178463077463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FF006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723-4491-9358-1016A8111466}"/>
              </c:ext>
            </c:extLst>
          </c:dPt>
          <c:dPt>
            <c:idx val="1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723-4491-9358-1016A8111466}"/>
              </c:ext>
            </c:extLst>
          </c:dPt>
          <c:dPt>
            <c:idx val="2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723-4491-9358-1016A8111466}"/>
              </c:ext>
            </c:extLst>
          </c:dPt>
          <c:dPt>
            <c:idx val="3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723-4491-9358-1016A8111466}"/>
              </c:ext>
            </c:extLst>
          </c:dPt>
          <c:dPt>
            <c:idx val="4"/>
            <c:invertIfNegative val="0"/>
            <c:bubble3D val="0"/>
            <c:spPr>
              <a:solidFill>
                <a:srgbClr val="FF66CC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F723-4491-9358-1016A81114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66265.5</c:v>
                </c:pt>
                <c:pt idx="1">
                  <c:v>68544.100000000006</c:v>
                </c:pt>
                <c:pt idx="2">
                  <c:v>69293.7</c:v>
                </c:pt>
                <c:pt idx="3">
                  <c:v>69885.3</c:v>
                </c:pt>
                <c:pt idx="4">
                  <c:v>71875.8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723-4491-9358-1016A811146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7.98305688219873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  <c:ext xmlns:c16="http://schemas.microsoft.com/office/drawing/2014/chart" uri="{C3380CC4-5D6E-409C-BE32-E72D297353CC}">
                  <c16:uniqueId val="{00000005-91E0-45B1-AB38-8071A4DC14E0}"/>
                </c:ext>
              </c:extLst>
            </c:dLbl>
            <c:dLbl>
              <c:idx val="3"/>
              <c:layout>
                <c:manualLayout>
                  <c:x val="4.1329427756648428E-3"/>
                  <c:y val="-8.268166056562971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FE0-46B0-AA07-5346DB03EE5E}"/>
                </c:ext>
              </c:extLst>
            </c:dLbl>
            <c:dLbl>
              <c:idx val="4"/>
              <c:layout>
                <c:manualLayout>
                  <c:x val="2.7552951837764607E-3"/>
                  <c:y val="-7.983056882198726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DFE0-46B0-AA07-5346DB03EE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26154.7</c:v>
                </c:pt>
                <c:pt idx="1">
                  <c:v>13529.5</c:v>
                </c:pt>
                <c:pt idx="2" formatCode="0.0">
                  <c:v>4773</c:v>
                </c:pt>
                <c:pt idx="3" formatCode="0.0">
                  <c:v>5482.9</c:v>
                </c:pt>
                <c:pt idx="4" formatCode="0.0">
                  <c:v>3608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723-4491-9358-1016A81114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8476800"/>
        <c:axId val="58499072"/>
      </c:barChart>
      <c:catAx>
        <c:axId val="5847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99072"/>
        <c:crosses val="autoZero"/>
        <c:auto val="1"/>
        <c:lblAlgn val="ctr"/>
        <c:lblOffset val="100"/>
        <c:noMultiLvlLbl val="0"/>
      </c:catAx>
      <c:valAx>
        <c:axId val="5849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4768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C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07-4029-ADF0-0E7EAAF74225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407-4029-ADF0-0E7EAAF74225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407-4029-ADF0-0E7EAAF742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9.1</c:v>
                </c:pt>
                <c:pt idx="1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407-4029-ADF0-0E7EAAF742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488320"/>
        <c:axId val="120491392"/>
        <c:axId val="0"/>
      </c:bar3DChart>
      <c:catAx>
        <c:axId val="120488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491392"/>
        <c:crosses val="autoZero"/>
        <c:auto val="1"/>
        <c:lblAlgn val="ctr"/>
        <c:lblOffset val="100"/>
        <c:noMultiLvlLbl val="0"/>
      </c:catAx>
      <c:valAx>
        <c:axId val="120491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48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Иные межбюджетные трансферты</a:t>
            </a:r>
            <a:endParaRPr lang="ru-RU" dirty="0"/>
          </a:p>
        </c:rich>
      </c:tx>
      <c:layout>
        <c:manualLayout>
          <c:xMode val="edge"/>
          <c:yMode val="edge"/>
          <c:x val="0.54345204651919587"/>
          <c:y val="4.5267093674369201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3289596107878368"/>
          <c:y val="0.47157024538091485"/>
          <c:w val="0.46710403892121638"/>
          <c:h val="0.28829851569081033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Дотация на сбалансированность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7F-41B4-AD43-AA8BAE2A80DE}"/>
              </c:ext>
            </c:extLst>
          </c:dPt>
          <c:dLbls>
            <c:dLbl>
              <c:idx val="0"/>
              <c:layout>
                <c:manualLayout>
                  <c:x val="9.3137254901960786E-2"/>
                  <c:y val="-0.263374485596708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7F-41B4-AD43-AA8BAE2A80DE}"/>
                </c:ext>
              </c:extLst>
            </c:dLbl>
            <c:dLbl>
              <c:idx val="1"/>
              <c:layout>
                <c:manualLayout>
                  <c:x val="0.11274509803921577"/>
                  <c:y val="-0.175582990397805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37F-41B4-AD43-AA8BAE2A80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2019 год</c:v>
                </c:pt>
                <c:pt idx="1">
                  <c:v>2020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9.6999999999999993</c:v>
                </c:pt>
                <c:pt idx="1">
                  <c:v>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37F-41B4-AD43-AA8BAE2A80D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533760"/>
        <c:axId val="120537088"/>
        <c:axId val="0"/>
      </c:bar3DChart>
      <c:catAx>
        <c:axId val="1205337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0537088"/>
        <c:crosses val="autoZero"/>
        <c:auto val="1"/>
        <c:lblAlgn val="ctr"/>
        <c:lblOffset val="100"/>
        <c:noMultiLvlLbl val="0"/>
      </c:catAx>
      <c:valAx>
        <c:axId val="12053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533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7305342228207279"/>
          <c:y val="0.78495457251111178"/>
          <c:w val="0.31512970592439238"/>
          <c:h val="0.15468930258972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baseline="0">
              <a:solidFill>
                <a:srgbClr val="3333FF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C48-48AB-9452-C2D313254B9B}"/>
              </c:ext>
            </c:extLst>
          </c:dPt>
          <c:dPt>
            <c:idx val="1"/>
            <c:bubble3D val="0"/>
            <c:spPr>
              <a:solidFill>
                <a:srgbClr val="3333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C48-48AB-9452-C2D313254B9B}"/>
              </c:ext>
            </c:extLst>
          </c:dPt>
          <c:dLbls>
            <c:dLbl>
              <c:idx val="1"/>
              <c:layout>
                <c:manualLayout>
                  <c:x val="-0.33982629775444823"/>
                  <c:y val="-0.192736964580458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C48-48AB-9452-C2D313254B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Собственные 74066,7</c:v>
                </c:pt>
                <c:pt idx="1">
                  <c:v>Безвозмездные 568827,1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0.115</c:v>
                </c:pt>
                <c:pt idx="1">
                  <c:v>0.83799999999999997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48-48AB-9452-C2D313254B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accent3">
            <a:lumMod val="40000"/>
            <a:lumOff val="60000"/>
          </a:schemeClr>
        </a:solidFill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3333FF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9316765091863519"/>
          <c:y val="0.41199258597829946"/>
          <c:w val="0.30683234908136481"/>
          <c:h val="0.239691533403685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ysClr val="window" lastClr="FFFFFF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346444554556703"/>
          <c:y val="2.6570048309178761E-2"/>
          <c:w val="0.56868239785997743"/>
          <c:h val="0.92705732435619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0EE-4A1E-B515-EB2959F02C5E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0EE-4A1E-B515-EB2959F02C5E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0EE-4A1E-B515-EB2959F02C5E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0EE-4A1E-B515-EB2959F02C5E}"/>
              </c:ext>
            </c:extLst>
          </c:dPt>
          <c:dPt>
            <c:idx val="6"/>
            <c:invertIfNegative val="0"/>
            <c:bubble3D val="0"/>
            <c:spPr>
              <a:solidFill>
                <a:srgbClr val="F12FE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0EE-4A1E-B515-EB2959F02C5E}"/>
              </c:ext>
            </c:extLst>
          </c:dPt>
          <c:dPt>
            <c:idx val="7"/>
            <c:invertIfNegative val="0"/>
            <c:bubble3D val="0"/>
            <c:spPr>
              <a:solidFill>
                <a:srgbClr val="FF99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0EE-4A1E-B515-EB2959F02C5E}"/>
              </c:ext>
            </c:extLst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0EE-4A1E-B515-EB2959F02C5E}"/>
              </c:ext>
            </c:extLst>
          </c:dPt>
          <c:dPt>
            <c:idx val="9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5984-4C8A-89C5-E7525B9592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Национальная безопасность и правоохранительная деятельность</c:v>
                </c:pt>
                <c:pt idx="1">
                  <c:v>Спорт</c:v>
                </c:pt>
                <c:pt idx="2">
                  <c:v>Охрана окружающей среды</c:v>
                </c:pt>
                <c:pt idx="3">
                  <c:v>Межбюджетные трансферты</c:v>
                </c:pt>
                <c:pt idx="4">
                  <c:v>ЖКХ</c:v>
                </c:pt>
                <c:pt idx="5">
                  <c:v>Культура</c:v>
                </c:pt>
                <c:pt idx="6">
                  <c:v>Социальная политика</c:v>
                </c:pt>
                <c:pt idx="7">
                  <c:v>Национальная экономика</c:v>
                </c:pt>
                <c:pt idx="8">
                  <c:v>Общегосударственные вопросы</c:v>
                </c:pt>
                <c:pt idx="9">
                  <c:v>Образование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3636.5</c:v>
                </c:pt>
                <c:pt idx="1">
                  <c:v>2869</c:v>
                </c:pt>
                <c:pt idx="2">
                  <c:v>3735.6</c:v>
                </c:pt>
                <c:pt idx="3">
                  <c:v>16356.4</c:v>
                </c:pt>
                <c:pt idx="4">
                  <c:v>37459.699999999997</c:v>
                </c:pt>
                <c:pt idx="5">
                  <c:v>46253.9</c:v>
                </c:pt>
                <c:pt idx="6">
                  <c:v>47112.4</c:v>
                </c:pt>
                <c:pt idx="7">
                  <c:v>55054.9</c:v>
                </c:pt>
                <c:pt idx="8">
                  <c:v>59349.8</c:v>
                </c:pt>
                <c:pt idx="9">
                  <c:v>372065.8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0EE-4A1E-B515-EB2959F02C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20168448"/>
        <c:axId val="120178560"/>
      </c:barChart>
      <c:catAx>
        <c:axId val="12016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78560"/>
        <c:crosses val="autoZero"/>
        <c:auto val="1"/>
        <c:lblAlgn val="ctr"/>
        <c:lblOffset val="100"/>
        <c:noMultiLvlLbl val="0"/>
      </c:catAx>
      <c:valAx>
        <c:axId val="1201785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16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2211221122112217"/>
          <c:y val="0.11043161726469058"/>
          <c:w val="0.75412541254125498"/>
          <c:h val="0.561174018614288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0000FF"/>
            </a:solidFill>
          </c:spPr>
          <c:dPt>
            <c:idx val="0"/>
            <c:bubble3D val="0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BA6-4634-8BB4-1C58BECF5A2F}"/>
              </c:ext>
            </c:extLst>
          </c:dPt>
          <c:dPt>
            <c:idx val="1"/>
            <c:bubble3D val="0"/>
            <c:spPr>
              <a:solidFill>
                <a:srgbClr val="00FFCC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BA6-4634-8BB4-1C58BECF5A2F}"/>
              </c:ext>
            </c:extLst>
          </c:dPt>
          <c:dPt>
            <c:idx val="2"/>
            <c:bubble3D val="0"/>
            <c:spPr>
              <a:solidFill>
                <a:srgbClr val="FF99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BA6-4634-8BB4-1C58BECF5A2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BA6-4634-8BB4-1C58BECF5A2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BA6-4634-8BB4-1C58BECF5A2F}"/>
              </c:ext>
            </c:extLst>
          </c:dPt>
          <c:dPt>
            <c:idx val="5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BA6-4634-8BB4-1C58BECF5A2F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BA6-4634-8BB4-1C58BECF5A2F}"/>
              </c:ext>
            </c:extLst>
          </c:dPt>
          <c:dPt>
            <c:idx val="7"/>
            <c:bubble3D val="0"/>
            <c:spPr>
              <a:solidFill>
                <a:srgbClr val="F12FE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BA6-4634-8BB4-1C58BECF5A2F}"/>
              </c:ext>
            </c:extLst>
          </c:dPt>
          <c:dPt>
            <c:idx val="8"/>
            <c:bubble3D val="0"/>
            <c:spPr>
              <a:solidFill>
                <a:srgbClr val="0070C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BA6-4634-8BB4-1C58BECF5A2F}"/>
              </c:ext>
            </c:extLst>
          </c:dPt>
          <c:dPt>
            <c:idx val="9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BA6-4634-8BB4-1C58BECF5A2F}"/>
              </c:ext>
            </c:extLst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rgbClr val="0000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вопросы-59349,8</c:v>
                </c:pt>
                <c:pt idx="1">
                  <c:v>Национальная безопасность и правоохранительная деятельность-3636,5</c:v>
                </c:pt>
                <c:pt idx="2">
                  <c:v>Национальная экономика-55054,9</c:v>
                </c:pt>
                <c:pt idx="3">
                  <c:v>ЖКХ-37459,7</c:v>
                </c:pt>
                <c:pt idx="4">
                  <c:v>Охрана окружающей среды-3735,6</c:v>
                </c:pt>
                <c:pt idx="5">
                  <c:v>Образование-372065,8</c:v>
                </c:pt>
                <c:pt idx="6">
                  <c:v>Культура-46253,9</c:v>
                </c:pt>
                <c:pt idx="7">
                  <c:v>Социальная политика-47112,4</c:v>
                </c:pt>
                <c:pt idx="8">
                  <c:v>Спорт-2869</c:v>
                </c:pt>
                <c:pt idx="9">
                  <c:v>Межбюджетные трансферты-16356,4</c:v>
                </c:pt>
              </c:strCache>
            </c:strRef>
          </c:cat>
          <c:val>
            <c:numRef>
              <c:f>Лист1!$B$2:$B$11</c:f>
              <c:numCache>
                <c:formatCode>0.0%</c:formatCode>
                <c:ptCount val="10"/>
                <c:pt idx="0">
                  <c:v>9.1999999999999998E-2</c:v>
                </c:pt>
                <c:pt idx="1">
                  <c:v>6.0000000000000001E-3</c:v>
                </c:pt>
                <c:pt idx="2">
                  <c:v>8.5999999999999993E-2</c:v>
                </c:pt>
                <c:pt idx="3">
                  <c:v>5.8000000000000003E-2</c:v>
                </c:pt>
                <c:pt idx="4">
                  <c:v>6.0000000000000001E-3</c:v>
                </c:pt>
                <c:pt idx="5">
                  <c:v>0.57799999999999996</c:v>
                </c:pt>
                <c:pt idx="6">
                  <c:v>7.1999999999999995E-2</c:v>
                </c:pt>
                <c:pt idx="7">
                  <c:v>7.2999999999999995E-2</c:v>
                </c:pt>
                <c:pt idx="8">
                  <c:v>4.0000000000000001E-3</c:v>
                </c:pt>
                <c:pt idx="9">
                  <c:v>2.5000000000000001E-2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9BA6-4634-8BB4-1C58BECF5A2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0066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2537776403972981E-2"/>
          <c:y val="0.60257733017226756"/>
          <c:w val="0.68409956336691213"/>
          <c:h val="0.39742266982773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FF0066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614546921456929"/>
          <c:y val="0"/>
          <c:w val="0.45208784939680663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AD2-4147-928F-C62402F9E5C2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D2-4147-928F-C62402F9E5C2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D2-4147-928F-C62402F9E5C2}"/>
              </c:ext>
            </c:extLst>
          </c:dPt>
          <c:dPt>
            <c:idx val="3"/>
            <c:bubble3D val="0"/>
            <c:spPr>
              <a:solidFill>
                <a:srgbClr val="FF66CC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AD2-4147-928F-C62402F9E5C2}"/>
              </c:ext>
            </c:extLst>
          </c:dPt>
          <c:dPt>
            <c:idx val="4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D2-4147-928F-C62402F9E5C2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AD2-4147-928F-C62402F9E5C2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70F-4FBB-8EFD-3C937001A7FB}"/>
              </c:ext>
            </c:extLst>
          </c:dPt>
          <c:dPt>
            <c:idx val="7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AD2-4147-928F-C62402F9E5C2}"/>
              </c:ext>
            </c:extLst>
          </c:dPt>
          <c:dPt>
            <c:idx val="8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AD2-4147-928F-C62402F9E5C2}"/>
              </c:ext>
            </c:extLst>
          </c:dPt>
          <c:dPt>
            <c:idx val="9"/>
            <c:bubble3D val="0"/>
            <c:spPr>
              <a:solidFill>
                <a:srgbClr val="00CC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3AD2-4147-928F-C62402F9E5C2}"/>
              </c:ext>
            </c:extLst>
          </c:dPt>
          <c:dPt>
            <c:idx val="10"/>
            <c:bubble3D val="0"/>
            <c:spPr>
              <a:solidFill>
                <a:srgbClr val="050EB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AD2-4147-928F-C62402F9E5C2}"/>
              </c:ext>
            </c:extLst>
          </c:dPt>
          <c:dPt>
            <c:idx val="11"/>
            <c:bubble3D val="0"/>
            <c:spPr>
              <a:solidFill>
                <a:srgbClr val="FF006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AD2-4147-928F-C62402F9E5C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НДФЛ</c:v>
                </c:pt>
                <c:pt idx="1">
                  <c:v>Акцизы</c:v>
                </c:pt>
                <c:pt idx="2">
                  <c:v>Упрощенная система налогооблажения</c:v>
                </c:pt>
                <c:pt idx="3">
                  <c:v>ЕНВД</c:v>
                </c:pt>
                <c:pt idx="4">
                  <c:v>ЕСХН</c:v>
                </c:pt>
                <c:pt idx="5">
                  <c:v>Патентная система</c:v>
                </c:pt>
                <c:pt idx="6">
                  <c:v>Госпошлина</c:v>
                </c:pt>
                <c:pt idx="7">
                  <c:v>Доходы от использования имущества</c:v>
                </c:pt>
                <c:pt idx="8">
                  <c:v>Негативное воздействие</c:v>
                </c:pt>
                <c:pt idx="9">
                  <c:v>Доходы от продажи земли</c:v>
                </c:pt>
                <c:pt idx="10">
                  <c:v>Штрафы</c:v>
                </c:pt>
                <c:pt idx="11">
                  <c:v>Прочие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38086</c:v>
                </c:pt>
                <c:pt idx="1">
                  <c:v>18672.5</c:v>
                </c:pt>
                <c:pt idx="2">
                  <c:v>6275.3</c:v>
                </c:pt>
                <c:pt idx="3">
                  <c:v>4680</c:v>
                </c:pt>
                <c:pt idx="4">
                  <c:v>675.4</c:v>
                </c:pt>
                <c:pt idx="5">
                  <c:v>904.5</c:v>
                </c:pt>
                <c:pt idx="6">
                  <c:v>135</c:v>
                </c:pt>
                <c:pt idx="7">
                  <c:v>2288</c:v>
                </c:pt>
                <c:pt idx="8">
                  <c:v>1100</c:v>
                </c:pt>
                <c:pt idx="9">
                  <c:v>1100</c:v>
                </c:pt>
                <c:pt idx="10">
                  <c:v>100</c:v>
                </c:pt>
                <c:pt idx="11">
                  <c:v>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D2-4147-928F-C62402F9E5C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202656673913514E-2"/>
          <c:y val="0.31784401949756286"/>
          <c:w val="0.37537123270341743"/>
          <c:h val="0.61965598050243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D1-4331-953C-2CA231967A61}"/>
              </c:ext>
            </c:extLst>
          </c:dPt>
          <c:dPt>
            <c:idx val="1"/>
            <c:invertIfNegative val="0"/>
            <c:bubble3D val="0"/>
            <c:spPr>
              <a:solidFill>
                <a:srgbClr val="1C40F4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D1-4331-953C-2CA231967A61}"/>
              </c:ext>
            </c:extLst>
          </c:dPt>
          <c:dPt>
            <c:idx val="2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D1-4331-953C-2CA231967A61}"/>
              </c:ext>
            </c:extLst>
          </c:dPt>
          <c:dPt>
            <c:idx val="3"/>
            <c:invertIfNegative val="0"/>
            <c:bubble3D val="0"/>
            <c:spPr>
              <a:solidFill>
                <a:srgbClr val="E7F46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D1-4331-953C-2CA231967A61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4D1-4331-953C-2CA231967A61}"/>
              </c:ext>
            </c:extLst>
          </c:dPt>
          <c:dLbls>
            <c:dLbl>
              <c:idx val="0"/>
              <c:layout>
                <c:manualLayout>
                  <c:x val="4.6296296296295903E-3"/>
                  <c:y val="-0.218253968253968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4D1-4331-953C-2CA231967A61}"/>
                </c:ext>
              </c:extLst>
            </c:dLbl>
            <c:dLbl>
              <c:idx val="1"/>
              <c:layout>
                <c:manualLayout>
                  <c:x val="2.0597801553498468E-2"/>
                  <c:y val="-0.231062752836275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0509579266663523"/>
                      <c:h val="8.14656079382482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4D1-4331-953C-2CA231967A61}"/>
                </c:ext>
              </c:extLst>
            </c:dLbl>
            <c:dLbl>
              <c:idx val="2"/>
              <c:layout>
                <c:manualLayout>
                  <c:x val="1.388888888888882E-2"/>
                  <c:y val="-0.261904761904762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4D1-4331-953C-2CA231967A61}"/>
                </c:ext>
              </c:extLst>
            </c:dLbl>
            <c:dLbl>
              <c:idx val="3"/>
              <c:layout>
                <c:manualLayout>
                  <c:x val="1.2974051896207678E-2"/>
                  <c:y val="-0.341018575209744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602794411177641E-2"/>
                      <c:h val="5.80872011251758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4D1-4331-953C-2CA231967A61}"/>
                </c:ext>
              </c:extLst>
            </c:dLbl>
            <c:dLbl>
              <c:idx val="4"/>
              <c:layout>
                <c:manualLayout>
                  <c:x val="7.4794819809200552E-2"/>
                  <c:y val="-0.436708860759494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B4D1-4331-953C-2CA231967A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38310.6</c:v>
                </c:pt>
                <c:pt idx="1">
                  <c:v>38090.6</c:v>
                </c:pt>
                <c:pt idx="2" formatCode="0.0">
                  <c:v>38086</c:v>
                </c:pt>
                <c:pt idx="3" formatCode="0.0">
                  <c:v>40278.400000000001</c:v>
                </c:pt>
                <c:pt idx="4" formatCode="0.0">
                  <c:v>43045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4D1-4331-953C-2CA231967A6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043776"/>
        <c:axId val="100066048"/>
        <c:axId val="0"/>
      </c:bar3DChart>
      <c:catAx>
        <c:axId val="100043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66048"/>
        <c:crosses val="autoZero"/>
        <c:auto val="1"/>
        <c:lblAlgn val="ctr"/>
        <c:lblOffset val="100"/>
        <c:noMultiLvlLbl val="0"/>
      </c:catAx>
      <c:valAx>
        <c:axId val="100066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43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A50B7D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ADC-49BA-8118-A3ED6CC83928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ADC-49BA-8118-A3ED6CC83928}"/>
              </c:ext>
            </c:extLst>
          </c:dPt>
          <c:dPt>
            <c:idx val="3"/>
            <c:invertIfNegative val="0"/>
            <c:bubble3D val="0"/>
            <c:spPr>
              <a:solidFill>
                <a:srgbClr val="00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ADC-49BA-8118-A3ED6CC8392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ADC-49BA-8118-A3ED6CC83928}"/>
              </c:ext>
            </c:extLst>
          </c:dPt>
          <c:dLbls>
            <c:dLbl>
              <c:idx val="0"/>
              <c:layout>
                <c:manualLayout>
                  <c:x val="1.2612612612612621E-2"/>
                  <c:y val="-0.32128514056224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7ADC-49BA-8118-A3ED6CC83928}"/>
                </c:ext>
              </c:extLst>
            </c:dLbl>
            <c:dLbl>
              <c:idx val="1"/>
              <c:layout>
                <c:manualLayout>
                  <c:x val="1.8018018018018021E-2"/>
                  <c:y val="-0.377510040160642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ADC-49BA-8118-A3ED6CC83928}"/>
                </c:ext>
              </c:extLst>
            </c:dLbl>
            <c:dLbl>
              <c:idx val="2"/>
              <c:layout>
                <c:manualLayout>
                  <c:x val="2.1621621621621585E-2"/>
                  <c:y val="-0.414993306559571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ADC-49BA-8118-A3ED6CC83928}"/>
                </c:ext>
              </c:extLst>
            </c:dLbl>
            <c:dLbl>
              <c:idx val="3"/>
              <c:layout>
                <c:manualLayout>
                  <c:x val="3.6036036036035904E-2"/>
                  <c:y val="-0.449799196787148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ADC-49BA-8118-A3ED6CC83928}"/>
                </c:ext>
              </c:extLst>
            </c:dLbl>
            <c:dLbl>
              <c:idx val="4"/>
              <c:layout>
                <c:manualLayout>
                  <c:x val="5.9459459459459324E-2"/>
                  <c:y val="-0.46050870147255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7ADC-49BA-8118-A3ED6CC839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14981.5</c:v>
                </c:pt>
                <c:pt idx="1">
                  <c:v>16725.3</c:v>
                </c:pt>
                <c:pt idx="2">
                  <c:v>18672.5</c:v>
                </c:pt>
                <c:pt idx="3">
                  <c:v>20386</c:v>
                </c:pt>
                <c:pt idx="4">
                  <c:v>20386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ADC-49BA-8118-A3ED6CC839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961856"/>
        <c:axId val="100340480"/>
        <c:axId val="0"/>
      </c:bar3DChart>
      <c:catAx>
        <c:axId val="3596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340480"/>
        <c:crosses val="autoZero"/>
        <c:auto val="1"/>
        <c:lblAlgn val="ctr"/>
        <c:lblOffset val="100"/>
        <c:noMultiLvlLbl val="0"/>
      </c:catAx>
      <c:valAx>
        <c:axId val="10034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961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1F-4F4B-B908-8FDE923C159A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1F-4F4B-B908-8FDE923C159A}"/>
              </c:ext>
            </c:extLst>
          </c:dPt>
          <c:dPt>
            <c:idx val="3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1F-4F4B-B908-8FDE923C159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31F-4F4B-B908-8FDE923C159A}"/>
              </c:ext>
            </c:extLst>
          </c:dPt>
          <c:dLbls>
            <c:dLbl>
              <c:idx val="0"/>
              <c:layout>
                <c:manualLayout>
                  <c:x val="1.0624169986719795E-2"/>
                  <c:y val="-0.26715239829993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631F-4F4B-B908-8FDE923C159A}"/>
                </c:ext>
              </c:extLst>
            </c:dLbl>
            <c:dLbl>
              <c:idx val="1"/>
              <c:layout>
                <c:manualLayout>
                  <c:x val="1.4165559982293055E-2"/>
                  <c:y val="-0.291438979963570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31F-4F4B-B908-8FDE923C159A}"/>
                </c:ext>
              </c:extLst>
            </c:dLbl>
            <c:dLbl>
              <c:idx val="2"/>
              <c:layout>
                <c:manualLayout>
                  <c:x val="2.8331119964586041E-2"/>
                  <c:y val="-0.31815421979356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31F-4F4B-B908-8FDE923C159A}"/>
                </c:ext>
              </c:extLst>
            </c:dLbl>
            <c:dLbl>
              <c:idx val="3"/>
              <c:layout>
                <c:manualLayout>
                  <c:x val="2.8331119964586111E-2"/>
                  <c:y val="-0.468731026108075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31F-4F4B-B908-8FDE923C159A}"/>
                </c:ext>
              </c:extLst>
            </c:dLbl>
            <c:dLbl>
              <c:idx val="4"/>
              <c:layout>
                <c:manualLayout>
                  <c:x val="6.9057104913678544E-2"/>
                  <c:y val="-0.47844565877352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31F-4F4B-B908-8FDE923C15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4908.5</c:v>
                </c:pt>
                <c:pt idx="1">
                  <c:v>5370.3</c:v>
                </c:pt>
                <c:pt idx="2">
                  <c:v>6275.3</c:v>
                </c:pt>
                <c:pt idx="3">
                  <c:v>6300</c:v>
                </c:pt>
                <c:pt idx="4" formatCode="0.0">
                  <c:v>6300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31F-4F4B-B908-8FDE923C15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498432"/>
        <c:axId val="100508416"/>
        <c:axId val="0"/>
      </c:bar3DChart>
      <c:catAx>
        <c:axId val="100498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08416"/>
        <c:crosses val="autoZero"/>
        <c:auto val="1"/>
        <c:lblAlgn val="ctr"/>
        <c:lblOffset val="100"/>
        <c:noMultiLvlLbl val="0"/>
      </c:catAx>
      <c:valAx>
        <c:axId val="1005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9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50B7D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8A9-4932-82C8-6FBD22EC6F3A}"/>
              </c:ext>
            </c:extLst>
          </c:dPt>
          <c:dPt>
            <c:idx val="2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8A9-4932-82C8-6FBD22EC6F3A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8A9-4932-82C8-6FBD22EC6F3A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8A9-4932-82C8-6FBD22EC6F3A}"/>
              </c:ext>
            </c:extLst>
          </c:dPt>
          <c:dLbls>
            <c:dLbl>
              <c:idx val="0"/>
              <c:layout>
                <c:manualLayout>
                  <c:x val="2.5188916876574305E-2"/>
                  <c:y val="-0.46011131725417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8A9-4932-82C8-6FBD22EC6F3A}"/>
                </c:ext>
              </c:extLst>
            </c:dLbl>
            <c:dLbl>
              <c:idx val="1"/>
              <c:layout>
                <c:manualLayout>
                  <c:x val="3.1905961376994155E-2"/>
                  <c:y val="-0.462585034013605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8A9-4932-82C8-6FBD22EC6F3A}"/>
                </c:ext>
              </c:extLst>
            </c:dLbl>
            <c:dLbl>
              <c:idx val="2"/>
              <c:layout>
                <c:manualLayout>
                  <c:x val="3.5264483627204031E-2"/>
                  <c:y val="-0.437847866419295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8A9-4932-82C8-6FBD22EC6F3A}"/>
                </c:ext>
              </c:extLst>
            </c:dLbl>
            <c:dLbl>
              <c:idx val="3"/>
              <c:layout>
                <c:manualLayout>
                  <c:x val="1.6792611251049549E-3"/>
                  <c:y val="-0.133580705009276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8A9-4932-82C8-6FBD22EC6F3A}"/>
                </c:ext>
              </c:extLst>
            </c:dLbl>
            <c:dLbl>
              <c:idx val="4"/>
              <c:layout>
                <c:manualLayout>
                  <c:x val="3.0226700251888908E-2"/>
                  <c:y val="-7.4211502782931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8A9-4932-82C8-6FBD22EC6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5490</c:v>
                </c:pt>
                <c:pt idx="1">
                  <c:v>4847.3</c:v>
                </c:pt>
                <c:pt idx="2">
                  <c:v>4680</c:v>
                </c:pt>
                <c:pt idx="3">
                  <c:v>1000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88A9-4932-82C8-6FBD22EC6F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4784256"/>
        <c:axId val="100414208"/>
        <c:axId val="0"/>
      </c:bar3DChart>
      <c:catAx>
        <c:axId val="10478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14208"/>
        <c:crosses val="autoZero"/>
        <c:auto val="1"/>
        <c:lblAlgn val="ctr"/>
        <c:lblOffset val="100"/>
        <c:noMultiLvlLbl val="0"/>
      </c:catAx>
      <c:valAx>
        <c:axId val="10041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784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08C-4C66-92D9-F3657FC5C9F0}"/>
              </c:ext>
            </c:extLst>
          </c:dPt>
          <c:dPt>
            <c:idx val="2"/>
            <c:invertIfNegative val="0"/>
            <c:bubble3D val="0"/>
            <c:spPr>
              <a:solidFill>
                <a:srgbClr val="0000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08C-4C66-92D9-F3657FC5C9F0}"/>
              </c:ext>
            </c:extLst>
          </c:dPt>
          <c:dPt>
            <c:idx val="3"/>
            <c:invertIfNegative val="0"/>
            <c:bubble3D val="0"/>
            <c:spPr>
              <a:solidFill>
                <a:srgbClr val="E7F46C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08C-4C66-92D9-F3657FC5C9F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08C-4C66-92D9-F3657FC5C9F0}"/>
              </c:ext>
            </c:extLst>
          </c:dPt>
          <c:dLbls>
            <c:dLbl>
              <c:idx val="0"/>
              <c:layout>
                <c:manualLayout>
                  <c:x val="2.9593094944512947E-2"/>
                  <c:y val="-0.451165721487082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008C-4C66-92D9-F3657FC5C9F0}"/>
                </c:ext>
              </c:extLst>
            </c:dLbl>
            <c:dLbl>
              <c:idx val="1"/>
              <c:layout>
                <c:manualLayout>
                  <c:x val="1.4796547472256404E-2"/>
                  <c:y val="-0.44108380592312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08C-4C66-92D9-F3657FC5C9F0}"/>
                </c:ext>
              </c:extLst>
            </c:dLbl>
            <c:dLbl>
              <c:idx val="2"/>
              <c:layout>
                <c:manualLayout>
                  <c:x val="4.9321824907521648E-2"/>
                  <c:y val="-0.40075614366729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08C-4C66-92D9-F3657FC5C9F0}"/>
                </c:ext>
              </c:extLst>
            </c:dLbl>
            <c:dLbl>
              <c:idx val="3"/>
              <c:layout>
                <c:manualLayout>
                  <c:x val="4.2745581586518581E-2"/>
                  <c:y val="-0.34026465028355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08C-4C66-92D9-F3657FC5C9F0}"/>
                </c:ext>
              </c:extLst>
            </c:dLbl>
            <c:dLbl>
              <c:idx val="4"/>
              <c:layout>
                <c:manualLayout>
                  <c:x val="5.9186189889025839E-2"/>
                  <c:y val="-0.317580340264650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08C-4C66-92D9-F3657FC5C9F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1018.5</c:v>
                </c:pt>
                <c:pt idx="1">
                  <c:v>904.8</c:v>
                </c:pt>
                <c:pt idx="2">
                  <c:v>904.5</c:v>
                </c:pt>
                <c:pt idx="3">
                  <c:v>1000</c:v>
                </c:pt>
                <c:pt idx="4">
                  <c:v>1000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08C-4C66-92D9-F3657FC5C9F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458880"/>
        <c:axId val="100799232"/>
        <c:axId val="0"/>
      </c:bar3DChart>
      <c:catAx>
        <c:axId val="10045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799232"/>
        <c:crosses val="autoZero"/>
        <c:auto val="1"/>
        <c:lblAlgn val="ctr"/>
        <c:lblOffset val="100"/>
        <c:noMultiLvlLbl val="0"/>
      </c:catAx>
      <c:valAx>
        <c:axId val="100799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45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FF0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FFFF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DEA-40F7-85A0-58F86451C43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DEA-40F7-85A0-58F86451C43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DEA-40F7-85A0-58F86451C43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DEA-40F7-85A0-58F86451C43E}"/>
              </c:ext>
            </c:extLst>
          </c:dPt>
          <c:dLbls>
            <c:dLbl>
              <c:idx val="0"/>
              <c:layout>
                <c:manualLayout>
                  <c:x val="2.150537634408603E-2"/>
                  <c:y val="-0.333333333333333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CDEA-40F7-85A0-58F86451C43E}"/>
                </c:ext>
              </c:extLst>
            </c:dLbl>
            <c:dLbl>
              <c:idx val="1"/>
              <c:layout>
                <c:manualLayout>
                  <c:x val="4.4665012406947889E-2"/>
                  <c:y val="-0.459523809523809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DEA-40F7-85A0-58F86451C43E}"/>
                </c:ext>
              </c:extLst>
            </c:dLbl>
            <c:dLbl>
              <c:idx val="2"/>
              <c:layout>
                <c:manualLayout>
                  <c:x val="2.3159636062861869E-2"/>
                  <c:y val="-0.19047619047619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DEA-40F7-85A0-58F86451C43E}"/>
                </c:ext>
              </c:extLst>
            </c:dLbl>
            <c:dLbl>
              <c:idx val="3"/>
              <c:layout>
                <c:manualLayout>
                  <c:x val="4.7973531844499651E-2"/>
                  <c:y val="-0.288095238095238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CDEA-40F7-85A0-58F86451C43E}"/>
                </c:ext>
              </c:extLst>
            </c:dLbl>
            <c:dLbl>
              <c:idx val="4"/>
              <c:layout>
                <c:manualLayout>
                  <c:x val="7.1133167907361392E-2"/>
                  <c:y val="-0.302380952380952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CDEA-40F7-85A0-58F86451C43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2018 г.</c:v>
                </c:pt>
                <c:pt idx="1">
                  <c:v>2019 г.</c:v>
                </c:pt>
                <c:pt idx="2">
                  <c:v>2020 г.</c:v>
                </c:pt>
                <c:pt idx="3">
                  <c:v>2021 г.</c:v>
                </c:pt>
                <c:pt idx="4">
                  <c:v>2022 г.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1556.4</c:v>
                </c:pt>
                <c:pt idx="1">
                  <c:v>2606</c:v>
                </c:pt>
                <c:pt idx="2">
                  <c:v>675.4</c:v>
                </c:pt>
                <c:pt idx="3">
                  <c:v>920.9</c:v>
                </c:pt>
                <c:pt idx="4">
                  <c:v>1144.8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CDEA-40F7-85A0-58F86451C4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0884864"/>
        <c:axId val="100905728"/>
        <c:axId val="0"/>
      </c:bar3DChart>
      <c:catAx>
        <c:axId val="10088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905728"/>
        <c:crosses val="autoZero"/>
        <c:auto val="1"/>
        <c:lblAlgn val="ctr"/>
        <c:lblOffset val="100"/>
        <c:noMultiLvlLbl val="0"/>
      </c:catAx>
      <c:valAx>
        <c:axId val="100905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88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6FFAC-B910-4562-A4A0-631BD93621A8}" type="doc">
      <dgm:prSet loTypeId="urn:microsoft.com/office/officeart/2005/8/layout/matrix1" loCatId="matrix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238F56-FD69-474D-9A05-30EBE01194C4}">
      <dgm:prSet phldrT="[Текст]"/>
      <dgm:spPr>
        <a:xfrm>
          <a:off x="3120390" y="1416843"/>
          <a:ext cx="2674620" cy="944562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gm:t>
    </dgm:pt>
    <dgm:pt modelId="{91BE232A-18E6-484E-84C9-A1BF6D6D11B9}" type="parTrans" cxnId="{F74B6B29-110B-45F1-AE56-F21845C73C82}">
      <dgm:prSet/>
      <dgm:spPr/>
      <dgm:t>
        <a:bodyPr/>
        <a:lstStyle/>
        <a:p>
          <a:endParaRPr lang="ru-RU"/>
        </a:p>
      </dgm:t>
    </dgm:pt>
    <dgm:pt modelId="{AB468F59-D68C-449C-8B88-C18EFC29E921}" type="sibTrans" cxnId="{F74B6B29-110B-45F1-AE56-F21845C73C82}">
      <dgm:prSet/>
      <dgm:spPr/>
      <dgm:t>
        <a:bodyPr/>
        <a:lstStyle/>
        <a:p>
          <a:endParaRPr lang="ru-RU"/>
        </a:p>
      </dgm:t>
    </dgm:pt>
    <dgm:pt modelId="{903A1E06-04F3-4802-A549-E4DD40B5B099}">
      <dgm:prSet phldrT="[Текст]"/>
      <dgm:spPr>
        <a:xfrm rot="16200000">
          <a:off x="1284287" y="-128428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gm:t>
    </dgm:pt>
    <dgm:pt modelId="{C728C641-633E-4620-8A4E-43A0DF583356}" type="parTrans" cxnId="{9C831B7E-DF3B-4E8D-88AA-E9213D25D535}">
      <dgm:prSet/>
      <dgm:spPr/>
      <dgm:t>
        <a:bodyPr/>
        <a:lstStyle/>
        <a:p>
          <a:endParaRPr lang="ru-RU"/>
        </a:p>
      </dgm:t>
    </dgm:pt>
    <dgm:pt modelId="{E2F8A839-3951-46D3-9726-04AD00D048FB}" type="sibTrans" cxnId="{9C831B7E-DF3B-4E8D-88AA-E9213D25D535}">
      <dgm:prSet/>
      <dgm:spPr/>
      <dgm:t>
        <a:bodyPr/>
        <a:lstStyle/>
        <a:p>
          <a:endParaRPr lang="ru-RU"/>
        </a:p>
      </dgm:t>
    </dgm:pt>
    <dgm:pt modelId="{37373C8F-8267-4638-9E67-DF7944394953}">
      <dgm:prSet phldrT="[Текст]"/>
      <dgm:spPr>
        <a:xfrm>
          <a:off x="4457700" y="0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gm:t>
    </dgm:pt>
    <dgm:pt modelId="{414E0C78-B22E-4F52-BB29-0DFF499BA730}" type="parTrans" cxnId="{ECBF6415-2087-4AC2-A139-72690635CA57}">
      <dgm:prSet/>
      <dgm:spPr/>
      <dgm:t>
        <a:bodyPr/>
        <a:lstStyle/>
        <a:p>
          <a:endParaRPr lang="ru-RU"/>
        </a:p>
      </dgm:t>
    </dgm:pt>
    <dgm:pt modelId="{14A93105-2445-4CCB-B3A0-54DCF027B489}" type="sibTrans" cxnId="{ECBF6415-2087-4AC2-A139-72690635CA57}">
      <dgm:prSet/>
      <dgm:spPr/>
      <dgm:t>
        <a:bodyPr/>
        <a:lstStyle/>
        <a:p>
          <a:endParaRPr lang="ru-RU"/>
        </a:p>
      </dgm:t>
    </dgm:pt>
    <dgm:pt modelId="{771886F9-D9F7-4FE6-A233-77FF87BFA302}">
      <dgm:prSet phldrT="[Текст]"/>
      <dgm:spPr>
        <a:xfrm rot="10800000">
          <a:off x="0" y="1889125"/>
          <a:ext cx="4457700" cy="1889125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gm:t>
    </dgm:pt>
    <dgm:pt modelId="{C44BAB64-2BC9-43EB-9782-8A17AF01069D}" type="parTrans" cxnId="{04EA11FA-50C3-4073-9128-D7A25AA52761}">
      <dgm:prSet/>
      <dgm:spPr/>
      <dgm:t>
        <a:bodyPr/>
        <a:lstStyle/>
        <a:p>
          <a:endParaRPr lang="ru-RU"/>
        </a:p>
      </dgm:t>
    </dgm:pt>
    <dgm:pt modelId="{594F0613-7B55-4C93-B096-57B49BB70ABA}" type="sibTrans" cxnId="{04EA11FA-50C3-4073-9128-D7A25AA52761}">
      <dgm:prSet/>
      <dgm:spPr/>
      <dgm:t>
        <a:bodyPr/>
        <a:lstStyle/>
        <a:p>
          <a:endParaRPr lang="ru-RU"/>
        </a:p>
      </dgm:t>
    </dgm:pt>
    <dgm:pt modelId="{0B9B3432-27AC-4349-B86D-D007E46B35D1}">
      <dgm:prSet phldrT="[Текст]"/>
      <dgm:spPr>
        <a:xfrm rot="5400000">
          <a:off x="5741987" y="604837"/>
          <a:ext cx="1889125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gm:t>
    </dgm:pt>
    <dgm:pt modelId="{C591E4CF-D286-4866-B150-CB79FC11291D}" type="parTrans" cxnId="{47C5323C-6EB1-47C9-B549-C4DD832AAD78}">
      <dgm:prSet/>
      <dgm:spPr/>
      <dgm:t>
        <a:bodyPr/>
        <a:lstStyle/>
        <a:p>
          <a:endParaRPr lang="ru-RU"/>
        </a:p>
      </dgm:t>
    </dgm:pt>
    <dgm:pt modelId="{C6D6AF20-0E68-445E-A6DA-AE66BD2C4959}" type="sibTrans" cxnId="{47C5323C-6EB1-47C9-B549-C4DD832AAD78}">
      <dgm:prSet/>
      <dgm:spPr/>
      <dgm:t>
        <a:bodyPr/>
        <a:lstStyle/>
        <a:p>
          <a:endParaRPr lang="ru-RU"/>
        </a:p>
      </dgm:t>
    </dgm:pt>
    <dgm:pt modelId="{FAC18E0B-BDB4-41DE-974E-9EB412EA94B6}" type="pres">
      <dgm:prSet presAssocID="{83E6FFAC-B910-4562-A4A0-631BD93621A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9C132F-1E29-4CF3-A445-FC84935A07F5}" type="pres">
      <dgm:prSet presAssocID="{83E6FFAC-B910-4562-A4A0-631BD93621A8}" presName="matrix" presStyleCnt="0"/>
      <dgm:spPr/>
    </dgm:pt>
    <dgm:pt modelId="{D20E5B9C-4F58-4BB6-92BE-EE47C49BDF07}" type="pres">
      <dgm:prSet presAssocID="{83E6FFAC-B910-4562-A4A0-631BD93621A8}" presName="tile1" presStyleLbl="node1" presStyleIdx="0" presStyleCnt="4"/>
      <dgm:spPr/>
      <dgm:t>
        <a:bodyPr/>
        <a:lstStyle/>
        <a:p>
          <a:endParaRPr lang="ru-RU"/>
        </a:p>
      </dgm:t>
    </dgm:pt>
    <dgm:pt modelId="{D6B605A9-9BA6-45EB-8669-05FCC8898862}" type="pres">
      <dgm:prSet presAssocID="{83E6FFAC-B910-4562-A4A0-631BD93621A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145E2-FEBD-4B5F-926D-B519D776D271}" type="pres">
      <dgm:prSet presAssocID="{83E6FFAC-B910-4562-A4A0-631BD93621A8}" presName="tile2" presStyleLbl="node1" presStyleIdx="1" presStyleCnt="4"/>
      <dgm:spPr/>
      <dgm:t>
        <a:bodyPr/>
        <a:lstStyle/>
        <a:p>
          <a:endParaRPr lang="ru-RU"/>
        </a:p>
      </dgm:t>
    </dgm:pt>
    <dgm:pt modelId="{5F3820E0-CE90-499F-89C9-871015AB3983}" type="pres">
      <dgm:prSet presAssocID="{83E6FFAC-B910-4562-A4A0-631BD93621A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265EC-0331-4788-B4B9-A2D6C644324C}" type="pres">
      <dgm:prSet presAssocID="{83E6FFAC-B910-4562-A4A0-631BD93621A8}" presName="tile3" presStyleLbl="node1" presStyleIdx="2" presStyleCnt="4"/>
      <dgm:spPr/>
      <dgm:t>
        <a:bodyPr/>
        <a:lstStyle/>
        <a:p>
          <a:endParaRPr lang="ru-RU"/>
        </a:p>
      </dgm:t>
    </dgm:pt>
    <dgm:pt modelId="{0BF78BBF-4FB5-4B69-BCAE-23AA28384308}" type="pres">
      <dgm:prSet presAssocID="{83E6FFAC-B910-4562-A4A0-631BD93621A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41588A-5AB0-4EF3-A5CC-9C25348902FD}" type="pres">
      <dgm:prSet presAssocID="{83E6FFAC-B910-4562-A4A0-631BD93621A8}" presName="tile4" presStyleLbl="node1" presStyleIdx="3" presStyleCnt="4"/>
      <dgm:spPr/>
      <dgm:t>
        <a:bodyPr/>
        <a:lstStyle/>
        <a:p>
          <a:endParaRPr lang="ru-RU"/>
        </a:p>
      </dgm:t>
    </dgm:pt>
    <dgm:pt modelId="{D22C67CC-AFE5-488A-A12F-06C73AAECC87}" type="pres">
      <dgm:prSet presAssocID="{83E6FFAC-B910-4562-A4A0-631BD93621A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74C41B-0049-4D54-9B53-70C93AB95699}" type="pres">
      <dgm:prSet presAssocID="{83E6FFAC-B910-4562-A4A0-631BD93621A8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F74B6B29-110B-45F1-AE56-F21845C73C82}" srcId="{83E6FFAC-B910-4562-A4A0-631BD93621A8}" destId="{95238F56-FD69-474D-9A05-30EBE01194C4}" srcOrd="0" destOrd="0" parTransId="{91BE232A-18E6-484E-84C9-A1BF6D6D11B9}" sibTransId="{AB468F59-D68C-449C-8B88-C18EFC29E921}"/>
    <dgm:cxn modelId="{04EA11FA-50C3-4073-9128-D7A25AA52761}" srcId="{95238F56-FD69-474D-9A05-30EBE01194C4}" destId="{771886F9-D9F7-4FE6-A233-77FF87BFA302}" srcOrd="2" destOrd="0" parTransId="{C44BAB64-2BC9-43EB-9782-8A17AF01069D}" sibTransId="{594F0613-7B55-4C93-B096-57B49BB70ABA}"/>
    <dgm:cxn modelId="{404D2113-38D1-4119-8727-C872FC246BF8}" type="presOf" srcId="{903A1E06-04F3-4802-A549-E4DD40B5B099}" destId="{D6B605A9-9BA6-45EB-8669-05FCC8898862}" srcOrd="1" destOrd="0" presId="urn:microsoft.com/office/officeart/2005/8/layout/matrix1"/>
    <dgm:cxn modelId="{5D2911EB-30E6-4816-898A-A2A35988B29F}" type="presOf" srcId="{37373C8F-8267-4638-9E67-DF7944394953}" destId="{5F3820E0-CE90-499F-89C9-871015AB3983}" srcOrd="1" destOrd="0" presId="urn:microsoft.com/office/officeart/2005/8/layout/matrix1"/>
    <dgm:cxn modelId="{47C5323C-6EB1-47C9-B549-C4DD832AAD78}" srcId="{95238F56-FD69-474D-9A05-30EBE01194C4}" destId="{0B9B3432-27AC-4349-B86D-D007E46B35D1}" srcOrd="3" destOrd="0" parTransId="{C591E4CF-D286-4866-B150-CB79FC11291D}" sibTransId="{C6D6AF20-0E68-445E-A6DA-AE66BD2C4959}"/>
    <dgm:cxn modelId="{596BD21D-02F2-4F8C-A815-DFBE9B8BC7AC}" type="presOf" srcId="{95238F56-FD69-474D-9A05-30EBE01194C4}" destId="{2574C41B-0049-4D54-9B53-70C93AB95699}" srcOrd="0" destOrd="0" presId="urn:microsoft.com/office/officeart/2005/8/layout/matrix1"/>
    <dgm:cxn modelId="{05D794DE-B833-4D9A-8CC3-A7A1B5A47D91}" type="presOf" srcId="{903A1E06-04F3-4802-A549-E4DD40B5B099}" destId="{D20E5B9C-4F58-4BB6-92BE-EE47C49BDF07}" srcOrd="0" destOrd="0" presId="urn:microsoft.com/office/officeart/2005/8/layout/matrix1"/>
    <dgm:cxn modelId="{4E88D1D6-6974-444F-9A75-86272A9E0E98}" type="presOf" srcId="{37373C8F-8267-4638-9E67-DF7944394953}" destId="{5BD145E2-FEBD-4B5F-926D-B519D776D271}" srcOrd="0" destOrd="0" presId="urn:microsoft.com/office/officeart/2005/8/layout/matrix1"/>
    <dgm:cxn modelId="{FCEFCEA5-041D-415C-A24B-64781F4C4277}" type="presOf" srcId="{771886F9-D9F7-4FE6-A233-77FF87BFA302}" destId="{0BF78BBF-4FB5-4B69-BCAE-23AA28384308}" srcOrd="1" destOrd="0" presId="urn:microsoft.com/office/officeart/2005/8/layout/matrix1"/>
    <dgm:cxn modelId="{35AEB243-2244-4E25-B064-97B4AC7ED2C3}" type="presOf" srcId="{0B9B3432-27AC-4349-B86D-D007E46B35D1}" destId="{8941588A-5AB0-4EF3-A5CC-9C25348902FD}" srcOrd="0" destOrd="0" presId="urn:microsoft.com/office/officeart/2005/8/layout/matrix1"/>
    <dgm:cxn modelId="{2AE84051-223F-42BA-8DD2-83DD2B3F4F4A}" type="presOf" srcId="{0B9B3432-27AC-4349-B86D-D007E46B35D1}" destId="{D22C67CC-AFE5-488A-A12F-06C73AAECC87}" srcOrd="1" destOrd="0" presId="urn:microsoft.com/office/officeart/2005/8/layout/matrix1"/>
    <dgm:cxn modelId="{ECBF6415-2087-4AC2-A139-72690635CA57}" srcId="{95238F56-FD69-474D-9A05-30EBE01194C4}" destId="{37373C8F-8267-4638-9E67-DF7944394953}" srcOrd="1" destOrd="0" parTransId="{414E0C78-B22E-4F52-BB29-0DFF499BA730}" sibTransId="{14A93105-2445-4CCB-B3A0-54DCF027B489}"/>
    <dgm:cxn modelId="{A8958335-1478-432F-B0C6-67898464568D}" type="presOf" srcId="{83E6FFAC-B910-4562-A4A0-631BD93621A8}" destId="{FAC18E0B-BDB4-41DE-974E-9EB412EA94B6}" srcOrd="0" destOrd="0" presId="urn:microsoft.com/office/officeart/2005/8/layout/matrix1"/>
    <dgm:cxn modelId="{9C831B7E-DF3B-4E8D-88AA-E9213D25D535}" srcId="{95238F56-FD69-474D-9A05-30EBE01194C4}" destId="{903A1E06-04F3-4802-A549-E4DD40B5B099}" srcOrd="0" destOrd="0" parTransId="{C728C641-633E-4620-8A4E-43A0DF583356}" sibTransId="{E2F8A839-3951-46D3-9726-04AD00D048FB}"/>
    <dgm:cxn modelId="{7850E8F1-2449-4471-91CB-ED6FC8FC4468}" type="presOf" srcId="{771886F9-D9F7-4FE6-A233-77FF87BFA302}" destId="{70F265EC-0331-4788-B4B9-A2D6C644324C}" srcOrd="0" destOrd="0" presId="urn:microsoft.com/office/officeart/2005/8/layout/matrix1"/>
    <dgm:cxn modelId="{F144B43D-8DDC-4A64-BB0D-9D68F1851DDF}" type="presParOf" srcId="{FAC18E0B-BDB4-41DE-974E-9EB412EA94B6}" destId="{D39C132F-1E29-4CF3-A445-FC84935A07F5}" srcOrd="0" destOrd="0" presId="urn:microsoft.com/office/officeart/2005/8/layout/matrix1"/>
    <dgm:cxn modelId="{3014A6FA-2147-480C-8890-3882049233DD}" type="presParOf" srcId="{D39C132F-1E29-4CF3-A445-FC84935A07F5}" destId="{D20E5B9C-4F58-4BB6-92BE-EE47C49BDF07}" srcOrd="0" destOrd="0" presId="urn:microsoft.com/office/officeart/2005/8/layout/matrix1"/>
    <dgm:cxn modelId="{E84FCF9C-738A-4864-A87D-62D1745688D9}" type="presParOf" srcId="{D39C132F-1E29-4CF3-A445-FC84935A07F5}" destId="{D6B605A9-9BA6-45EB-8669-05FCC8898862}" srcOrd="1" destOrd="0" presId="urn:microsoft.com/office/officeart/2005/8/layout/matrix1"/>
    <dgm:cxn modelId="{00C93885-6F23-44CD-BD4C-4B998A3068AA}" type="presParOf" srcId="{D39C132F-1E29-4CF3-A445-FC84935A07F5}" destId="{5BD145E2-FEBD-4B5F-926D-B519D776D271}" srcOrd="2" destOrd="0" presId="urn:microsoft.com/office/officeart/2005/8/layout/matrix1"/>
    <dgm:cxn modelId="{5434DF43-4181-427D-8E66-C149611A6D8A}" type="presParOf" srcId="{D39C132F-1E29-4CF3-A445-FC84935A07F5}" destId="{5F3820E0-CE90-499F-89C9-871015AB3983}" srcOrd="3" destOrd="0" presId="urn:microsoft.com/office/officeart/2005/8/layout/matrix1"/>
    <dgm:cxn modelId="{1613AE3F-1FA2-4794-BA71-936FE4B3BA68}" type="presParOf" srcId="{D39C132F-1E29-4CF3-A445-FC84935A07F5}" destId="{70F265EC-0331-4788-B4B9-A2D6C644324C}" srcOrd="4" destOrd="0" presId="urn:microsoft.com/office/officeart/2005/8/layout/matrix1"/>
    <dgm:cxn modelId="{04C3A396-77AD-4FC3-8509-2F5DEAA4672D}" type="presParOf" srcId="{D39C132F-1E29-4CF3-A445-FC84935A07F5}" destId="{0BF78BBF-4FB5-4B69-BCAE-23AA28384308}" srcOrd="5" destOrd="0" presId="urn:microsoft.com/office/officeart/2005/8/layout/matrix1"/>
    <dgm:cxn modelId="{AD37CB46-FDDB-405A-ABAF-3963B514A4C6}" type="presParOf" srcId="{D39C132F-1E29-4CF3-A445-FC84935A07F5}" destId="{8941588A-5AB0-4EF3-A5CC-9C25348902FD}" srcOrd="6" destOrd="0" presId="urn:microsoft.com/office/officeart/2005/8/layout/matrix1"/>
    <dgm:cxn modelId="{E3ADFE0A-D7F5-461E-95F8-55D24F020AB2}" type="presParOf" srcId="{D39C132F-1E29-4CF3-A445-FC84935A07F5}" destId="{D22C67CC-AFE5-488A-A12F-06C73AAECC87}" srcOrd="7" destOrd="0" presId="urn:microsoft.com/office/officeart/2005/8/layout/matrix1"/>
    <dgm:cxn modelId="{7A0F9249-F3CD-4E48-9782-BBF5971A86B3}" type="presParOf" srcId="{FAC18E0B-BDB4-41DE-974E-9EB412EA94B6}" destId="{2574C41B-0049-4D54-9B53-70C93AB9569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BBB3D-4300-4F21-8421-6EBEAFB67A43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63C606-25C0-4862-A8A7-849BCB6691EC}">
      <dgm:prSet phldrT="[Текст]"/>
      <dgm:spPr>
        <a:xfrm rot="5400000">
          <a:off x="-304953" y="305176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2019 год</a:t>
          </a:r>
        </a:p>
      </dgm:t>
    </dgm:pt>
    <dgm:pt modelId="{B4933195-E3B6-4948-B729-D03A2DA62FA5}" type="par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EFF73917-B0EB-4348-9632-0625ABEB22C0}" type="sibTrans" cxnId="{8377ADAF-2D34-4AE5-AB0C-341E87092B26}">
      <dgm:prSet/>
      <dgm:spPr/>
      <dgm:t>
        <a:bodyPr/>
        <a:lstStyle/>
        <a:p>
          <a:pPr algn="l"/>
          <a:endParaRPr lang="ru-RU"/>
        </a:p>
      </dgm:t>
    </dgm:pt>
    <dgm:pt modelId="{29DCE81C-0216-4744-A973-EDEA5DB44F8B}">
      <dgm:prSet phldrT="[Текст]" custT="1"/>
      <dgm:spPr>
        <a:xfrm rot="5400000">
          <a:off x="4508525" y="-3085186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 муниципальных программ на общую сумму 39692,2 тыс.руб.</a:t>
          </a:r>
        </a:p>
      </dgm:t>
    </dgm:pt>
    <dgm:pt modelId="{8F1A8D35-098C-4F7A-84FF-1FE99829B781}" type="par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342DB014-F001-4E99-87C7-433A9DDCD15F}" type="sibTrans" cxnId="{797DA45C-7B7A-4975-8F38-04ADAEE2E05A}">
      <dgm:prSet/>
      <dgm:spPr/>
      <dgm:t>
        <a:bodyPr/>
        <a:lstStyle/>
        <a:p>
          <a:pPr algn="l"/>
          <a:endParaRPr lang="ru-RU"/>
        </a:p>
      </dgm:t>
    </dgm:pt>
    <dgm:pt modelId="{573F12D3-2E77-4354-8643-278B2215E910}">
      <dgm:prSet phldrT="[Текст]"/>
      <dgm:spPr>
        <a:xfrm rot="5400000">
          <a:off x="-304953" y="2049957"/>
          <a:ext cx="2033023" cy="1423116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2020 год</a:t>
          </a:r>
        </a:p>
      </dgm:t>
    </dgm:pt>
    <dgm:pt modelId="{0A575A42-03F8-4AF1-A80F-BDB304703F53}" type="par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48912FC0-50A3-4EBB-9D01-CBB62759A3DB}" type="sibTrans" cxnId="{6D3045D9-B550-4B31-A24C-1187A33E956D}">
      <dgm:prSet/>
      <dgm:spPr/>
      <dgm:t>
        <a:bodyPr/>
        <a:lstStyle/>
        <a:p>
          <a:pPr algn="l"/>
          <a:endParaRPr lang="ru-RU"/>
        </a:p>
      </dgm:t>
    </dgm:pt>
    <dgm:pt modelId="{F56DEEBB-92D5-4614-B028-33181EECE11F}">
      <dgm:prSet phldrT="[Текст]" custT="1"/>
      <dgm:spPr>
        <a:xfrm rot="5400000">
          <a:off x="4508525" y="-1340405"/>
          <a:ext cx="1321465" cy="749228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ru-RU" sz="18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22 муниципальные программы на общую сумму 636169,2 тыс.руб. </a:t>
          </a:r>
        </a:p>
      </dgm:t>
    </dgm:pt>
    <dgm:pt modelId="{4F1C2AE8-B301-4844-9076-423FBCF5982D}" type="par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B8CE72F6-9602-486E-BB66-2AC8D021F45A}" type="sibTrans" cxnId="{19AAE759-EC95-47C3-B677-7194AABA09AF}">
      <dgm:prSet/>
      <dgm:spPr/>
      <dgm:t>
        <a:bodyPr/>
        <a:lstStyle/>
        <a:p>
          <a:pPr algn="l"/>
          <a:endParaRPr lang="ru-RU"/>
        </a:p>
      </dgm:t>
    </dgm:pt>
    <dgm:pt modelId="{6CC1DFDE-3FB3-4F3A-923C-AEAF807E5A45}" type="pres">
      <dgm:prSet presAssocID="{08BBBB3D-4300-4F21-8421-6EBEAFB67A4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AF2652-99D9-4E3E-B67C-238976E0BF24}" type="pres">
      <dgm:prSet presAssocID="{5E63C606-25C0-4862-A8A7-849BCB6691EC}" presName="composite" presStyleCnt="0"/>
      <dgm:spPr/>
    </dgm:pt>
    <dgm:pt modelId="{EAD25A8C-51A1-47F4-B9CF-C46A9127A1E2}" type="pres">
      <dgm:prSet presAssocID="{5E63C606-25C0-4862-A8A7-849BCB6691E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629E52-FD07-48B5-BD43-28F84CAA9994}" type="pres">
      <dgm:prSet presAssocID="{5E63C606-25C0-4862-A8A7-849BCB6691E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769DA-8F59-40CE-8EDB-ACA6BDA9C2E1}" type="pres">
      <dgm:prSet presAssocID="{EFF73917-B0EB-4348-9632-0625ABEB22C0}" presName="sp" presStyleCnt="0"/>
      <dgm:spPr/>
    </dgm:pt>
    <dgm:pt modelId="{AC1DDFD7-A581-4C89-92F1-830092CDD109}" type="pres">
      <dgm:prSet presAssocID="{573F12D3-2E77-4354-8643-278B2215E910}" presName="composite" presStyleCnt="0"/>
      <dgm:spPr/>
    </dgm:pt>
    <dgm:pt modelId="{C9187022-4772-4172-AD42-099B1909A7AB}" type="pres">
      <dgm:prSet presAssocID="{573F12D3-2E77-4354-8643-278B2215E910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80A65-7BB5-4BA6-9CE1-E8CB8DF7012F}" type="pres">
      <dgm:prSet presAssocID="{573F12D3-2E77-4354-8643-278B2215E910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5592F0-EDA7-48A8-9B64-56D925A151CD}" type="presOf" srcId="{08BBBB3D-4300-4F21-8421-6EBEAFB67A43}" destId="{6CC1DFDE-3FB3-4F3A-923C-AEAF807E5A45}" srcOrd="0" destOrd="0" presId="urn:microsoft.com/office/officeart/2005/8/layout/chevron2"/>
    <dgm:cxn modelId="{6D3045D9-B550-4B31-A24C-1187A33E956D}" srcId="{08BBBB3D-4300-4F21-8421-6EBEAFB67A43}" destId="{573F12D3-2E77-4354-8643-278B2215E910}" srcOrd="1" destOrd="0" parTransId="{0A575A42-03F8-4AF1-A80F-BDB304703F53}" sibTransId="{48912FC0-50A3-4EBB-9D01-CBB62759A3DB}"/>
    <dgm:cxn modelId="{01D55978-A276-4E86-BE44-FE538321A0AA}" type="presOf" srcId="{F56DEEBB-92D5-4614-B028-33181EECE11F}" destId="{B5180A65-7BB5-4BA6-9CE1-E8CB8DF7012F}" srcOrd="0" destOrd="0" presId="urn:microsoft.com/office/officeart/2005/8/layout/chevron2"/>
    <dgm:cxn modelId="{19AAE759-EC95-47C3-B677-7194AABA09AF}" srcId="{573F12D3-2E77-4354-8643-278B2215E910}" destId="{F56DEEBB-92D5-4614-B028-33181EECE11F}" srcOrd="0" destOrd="0" parTransId="{4F1C2AE8-B301-4844-9076-423FBCF5982D}" sibTransId="{B8CE72F6-9602-486E-BB66-2AC8D021F45A}"/>
    <dgm:cxn modelId="{797DA45C-7B7A-4975-8F38-04ADAEE2E05A}" srcId="{5E63C606-25C0-4862-A8A7-849BCB6691EC}" destId="{29DCE81C-0216-4744-A973-EDEA5DB44F8B}" srcOrd="0" destOrd="0" parTransId="{8F1A8D35-098C-4F7A-84FF-1FE99829B781}" sibTransId="{342DB014-F001-4E99-87C7-433A9DDCD15F}"/>
    <dgm:cxn modelId="{80BB379B-CF3A-40DA-B910-742BBB283E51}" type="presOf" srcId="{5E63C606-25C0-4862-A8A7-849BCB6691EC}" destId="{EAD25A8C-51A1-47F4-B9CF-C46A9127A1E2}" srcOrd="0" destOrd="0" presId="urn:microsoft.com/office/officeart/2005/8/layout/chevron2"/>
    <dgm:cxn modelId="{8377ADAF-2D34-4AE5-AB0C-341E87092B26}" srcId="{08BBBB3D-4300-4F21-8421-6EBEAFB67A43}" destId="{5E63C606-25C0-4862-A8A7-849BCB6691EC}" srcOrd="0" destOrd="0" parTransId="{B4933195-E3B6-4948-B729-D03A2DA62FA5}" sibTransId="{EFF73917-B0EB-4348-9632-0625ABEB22C0}"/>
    <dgm:cxn modelId="{782614C2-B877-4155-9865-6D00EF216D6C}" type="presOf" srcId="{573F12D3-2E77-4354-8643-278B2215E910}" destId="{C9187022-4772-4172-AD42-099B1909A7AB}" srcOrd="0" destOrd="0" presId="urn:microsoft.com/office/officeart/2005/8/layout/chevron2"/>
    <dgm:cxn modelId="{E8607C55-136F-4440-A2CC-3455B94CDE34}" type="presOf" srcId="{29DCE81C-0216-4744-A973-EDEA5DB44F8B}" destId="{FF629E52-FD07-48B5-BD43-28F84CAA9994}" srcOrd="0" destOrd="0" presId="urn:microsoft.com/office/officeart/2005/8/layout/chevron2"/>
    <dgm:cxn modelId="{2C4D87B2-E48C-4326-AA48-EF057226DAF5}" type="presParOf" srcId="{6CC1DFDE-3FB3-4F3A-923C-AEAF807E5A45}" destId="{EBAF2652-99D9-4E3E-B67C-238976E0BF24}" srcOrd="0" destOrd="0" presId="urn:microsoft.com/office/officeart/2005/8/layout/chevron2"/>
    <dgm:cxn modelId="{C635FF1A-F31E-4A39-A388-EAC6B44C4A86}" type="presParOf" srcId="{EBAF2652-99D9-4E3E-B67C-238976E0BF24}" destId="{EAD25A8C-51A1-47F4-B9CF-C46A9127A1E2}" srcOrd="0" destOrd="0" presId="urn:microsoft.com/office/officeart/2005/8/layout/chevron2"/>
    <dgm:cxn modelId="{3A7B32C8-9E2D-4CAE-BBB0-1C481A4CE3FD}" type="presParOf" srcId="{EBAF2652-99D9-4E3E-B67C-238976E0BF24}" destId="{FF629E52-FD07-48B5-BD43-28F84CAA9994}" srcOrd="1" destOrd="0" presId="urn:microsoft.com/office/officeart/2005/8/layout/chevron2"/>
    <dgm:cxn modelId="{DED03978-8960-4BEE-BFB7-B6ADB3CA53AD}" type="presParOf" srcId="{6CC1DFDE-3FB3-4F3A-923C-AEAF807E5A45}" destId="{980769DA-8F59-40CE-8EDB-ACA6BDA9C2E1}" srcOrd="1" destOrd="0" presId="urn:microsoft.com/office/officeart/2005/8/layout/chevron2"/>
    <dgm:cxn modelId="{3EA38211-46CF-45A2-A713-E94C79DE573D}" type="presParOf" srcId="{6CC1DFDE-3FB3-4F3A-923C-AEAF807E5A45}" destId="{AC1DDFD7-A581-4C89-92F1-830092CDD109}" srcOrd="2" destOrd="0" presId="urn:microsoft.com/office/officeart/2005/8/layout/chevron2"/>
    <dgm:cxn modelId="{944FDDC2-B35B-4224-96B0-DF115DE60B02}" type="presParOf" srcId="{AC1DDFD7-A581-4C89-92F1-830092CDD109}" destId="{C9187022-4772-4172-AD42-099B1909A7AB}" srcOrd="0" destOrd="0" presId="urn:microsoft.com/office/officeart/2005/8/layout/chevron2"/>
    <dgm:cxn modelId="{B6FE014C-BDED-4115-A8F6-28761D77BE9A}" type="presParOf" srcId="{AC1DDFD7-A581-4C89-92F1-830092CDD109}" destId="{B5180A65-7BB5-4BA6-9CE1-E8CB8DF701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FEB314-1DFA-498C-9206-710C507AC4C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C46E20-F87E-4D67-A588-7FF9F87AC533}">
      <dgm:prSet phldrT="[Текст]" custT="1"/>
      <dgm:spPr>
        <a:xfrm>
          <a:off x="2780871" y="3448"/>
          <a:ext cx="3353656" cy="1730833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ru-RU" sz="20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6B159BA-7FCB-483F-95A6-1CFB62964E19}" type="parTrans" cxnId="{3105EE5E-386B-4A03-A2AC-AF0102CE51D2}">
      <dgm:prSet/>
      <dgm:spPr/>
      <dgm:t>
        <a:bodyPr/>
        <a:lstStyle/>
        <a:p>
          <a:endParaRPr lang="ru-RU"/>
        </a:p>
      </dgm:t>
    </dgm:pt>
    <dgm:pt modelId="{DAED5F8B-BC9C-4515-89CA-4093528789ED}" type="sibTrans" cxnId="{3105EE5E-386B-4A03-A2AC-AF0102CE51D2}">
      <dgm:prSet/>
      <dgm:spPr/>
      <dgm:t>
        <a:bodyPr/>
        <a:lstStyle/>
        <a:p>
          <a:endParaRPr lang="ru-RU"/>
        </a:p>
      </dgm:t>
    </dgm:pt>
    <dgm:pt modelId="{C3618070-8D4E-4C43-A14B-CEF837BE8F6A}">
      <dgm:prSet/>
      <dgm:spPr>
        <a:xfrm>
          <a:off x="1149679" y="2333067"/>
          <a:ext cx="2851360" cy="1425680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2019 году </a:t>
          </a:r>
          <a:r>
            <a:rPr lang="ru-RU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МДОУ </a:t>
          </a:r>
          <a:r>
            <a:rPr lang="ru-RU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детский сад "Солнышко" с. </a:t>
          </a:r>
          <a:r>
            <a:rPr lang="ru-RU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Рязаново</a:t>
          </a:r>
          <a:r>
            <a:rPr lang="ru-RU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- установка 3 летних веранд на сумму </a:t>
          </a:r>
          <a:r>
            <a:rPr lang="ru-RU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500,0 </a:t>
          </a:r>
          <a:r>
            <a:rPr lang="ru-RU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тыс.руб.</a:t>
          </a:r>
          <a:endParaRPr lang="ru-RU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0978E801-2B40-4C2B-AF31-803AADB36BC0}" type="parTrans" cxnId="{7368D961-0651-4C1E-82F8-3CF86E053AA0}">
      <dgm:prSet/>
      <dgm:spPr>
        <a:xfrm>
          <a:off x="2575359" y="1734281"/>
          <a:ext cx="1882340" cy="598785"/>
        </a:xfrm>
        <a:custGeom>
          <a:avLst/>
          <a:gdLst/>
          <a:ahLst/>
          <a:cxnLst/>
          <a:rect l="0" t="0" r="0" b="0"/>
          <a:pathLst>
            <a:path>
              <a:moveTo>
                <a:pt x="1882340" y="0"/>
              </a:moveTo>
              <a:lnTo>
                <a:pt x="1882340" y="299392"/>
              </a:lnTo>
              <a:lnTo>
                <a:pt x="0" y="299392"/>
              </a:lnTo>
              <a:lnTo>
                <a:pt x="0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C2C1B8CE-D9A2-4390-9CB4-D959AF4B3576}" type="sibTrans" cxnId="{7368D961-0651-4C1E-82F8-3CF86E053AA0}">
      <dgm:prSet/>
      <dgm:spPr/>
      <dgm:t>
        <a:bodyPr/>
        <a:lstStyle/>
        <a:p>
          <a:endParaRPr lang="ru-RU"/>
        </a:p>
      </dgm:t>
    </dgm:pt>
    <dgm:pt modelId="{6D592B28-907F-4588-963B-CFA89D016C3B}">
      <dgm:prSet/>
      <dgm:spPr>
        <a:xfrm>
          <a:off x="4599826" y="2333067"/>
          <a:ext cx="3165894" cy="1441733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2020 году запланировано 500,0 тыс. руб.</a:t>
          </a:r>
          <a:endParaRPr lang="ru-RU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gm:t>
    </dgm:pt>
    <dgm:pt modelId="{4DA3C4DC-43BE-403B-B9AB-5540280C20E9}" type="parTrans" cxnId="{03129234-1E04-40F5-B799-1A24199371EA}">
      <dgm:prSet/>
      <dgm:spPr>
        <a:xfrm>
          <a:off x="4457700" y="1734281"/>
          <a:ext cx="1725073" cy="5987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2"/>
              </a:lnTo>
              <a:lnTo>
                <a:pt x="1725073" y="299392"/>
              </a:lnTo>
              <a:lnTo>
                <a:pt x="1725073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endParaRPr lang="ru-RU"/>
        </a:p>
      </dgm:t>
    </dgm:pt>
    <dgm:pt modelId="{5DE52BBA-4516-4E6B-A3F5-B39AEB739FB4}" type="sibTrans" cxnId="{03129234-1E04-40F5-B799-1A24199371EA}">
      <dgm:prSet/>
      <dgm:spPr/>
      <dgm:t>
        <a:bodyPr/>
        <a:lstStyle/>
        <a:p>
          <a:endParaRPr lang="ru-RU"/>
        </a:p>
      </dgm:t>
    </dgm:pt>
    <dgm:pt modelId="{39390A94-12FC-4F6A-BCAF-AE9140ACA368}" type="pres">
      <dgm:prSet presAssocID="{A4FEB314-1DFA-498C-9206-710C507AC4C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F97101-026A-493E-88AB-A3DC9FFC2040}" type="pres">
      <dgm:prSet presAssocID="{E8C46E20-F87E-4D67-A588-7FF9F87AC533}" presName="hierRoot1" presStyleCnt="0">
        <dgm:presLayoutVars>
          <dgm:hierBranch val="init"/>
        </dgm:presLayoutVars>
      </dgm:prSet>
      <dgm:spPr/>
    </dgm:pt>
    <dgm:pt modelId="{993A8AA4-2EF2-4826-8A62-973F0F423112}" type="pres">
      <dgm:prSet presAssocID="{E8C46E20-F87E-4D67-A588-7FF9F87AC533}" presName="rootComposite1" presStyleCnt="0"/>
      <dgm:spPr/>
    </dgm:pt>
    <dgm:pt modelId="{DF3B88C8-CC78-4CB6-BFD2-8C7A4A917A29}" type="pres">
      <dgm:prSet presAssocID="{E8C46E20-F87E-4D67-A588-7FF9F87AC533}" presName="rootText1" presStyleLbl="node0" presStyleIdx="0" presStyleCnt="1" custScaleX="117616" custScaleY="121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F8DEE51-3DFF-4004-8F67-5AA51CAF1158}" type="pres">
      <dgm:prSet presAssocID="{E8C46E20-F87E-4D67-A588-7FF9F87AC53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A3862C6D-2707-4EA2-8F0F-E5A98AE78F7C}" type="pres">
      <dgm:prSet presAssocID="{E8C46E20-F87E-4D67-A588-7FF9F87AC533}" presName="hierChild2" presStyleCnt="0"/>
      <dgm:spPr/>
    </dgm:pt>
    <dgm:pt modelId="{C194B8D0-FC08-47AC-A5A0-965A9F9A203E}" type="pres">
      <dgm:prSet presAssocID="{0978E801-2B40-4C2B-AF31-803AADB36BC0}" presName="Name37" presStyleLbl="parChTrans1D2" presStyleIdx="0" presStyleCnt="2"/>
      <dgm:spPr/>
      <dgm:t>
        <a:bodyPr/>
        <a:lstStyle/>
        <a:p>
          <a:endParaRPr lang="ru-RU"/>
        </a:p>
      </dgm:t>
    </dgm:pt>
    <dgm:pt modelId="{E6CFF49C-57B4-4766-930A-94A39BF371B9}" type="pres">
      <dgm:prSet presAssocID="{C3618070-8D4E-4C43-A14B-CEF837BE8F6A}" presName="hierRoot2" presStyleCnt="0">
        <dgm:presLayoutVars>
          <dgm:hierBranch val="init"/>
        </dgm:presLayoutVars>
      </dgm:prSet>
      <dgm:spPr/>
    </dgm:pt>
    <dgm:pt modelId="{4D041C52-DDBA-4B1E-B1F0-304EE16377A8}" type="pres">
      <dgm:prSet presAssocID="{C3618070-8D4E-4C43-A14B-CEF837BE8F6A}" presName="rootComposite" presStyleCnt="0"/>
      <dgm:spPr/>
    </dgm:pt>
    <dgm:pt modelId="{AFAB2EAB-05EF-4188-BA3F-47ED06098436}" type="pres">
      <dgm:prSet presAssocID="{C3618070-8D4E-4C43-A14B-CEF837BE8F6A}" presName="rootText" presStyleLbl="node2" presStyleIdx="0" presStyleCnt="2" custScaleY="1264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341EAF-DEBC-4148-AAFD-C3CB832B8465}" type="pres">
      <dgm:prSet presAssocID="{C3618070-8D4E-4C43-A14B-CEF837BE8F6A}" presName="rootConnector" presStyleLbl="node2" presStyleIdx="0" presStyleCnt="2"/>
      <dgm:spPr/>
      <dgm:t>
        <a:bodyPr/>
        <a:lstStyle/>
        <a:p>
          <a:endParaRPr lang="ru-RU"/>
        </a:p>
      </dgm:t>
    </dgm:pt>
    <dgm:pt modelId="{9FFBF3AA-014D-4AA5-B780-A84FFB3305BA}" type="pres">
      <dgm:prSet presAssocID="{C3618070-8D4E-4C43-A14B-CEF837BE8F6A}" presName="hierChild4" presStyleCnt="0"/>
      <dgm:spPr/>
    </dgm:pt>
    <dgm:pt modelId="{D2578D37-CF3A-48C6-887E-366E4E3ADB10}" type="pres">
      <dgm:prSet presAssocID="{C3618070-8D4E-4C43-A14B-CEF837BE8F6A}" presName="hierChild5" presStyleCnt="0"/>
      <dgm:spPr/>
    </dgm:pt>
    <dgm:pt modelId="{D922E381-AE7A-4253-89D9-BF8281816075}" type="pres">
      <dgm:prSet presAssocID="{4DA3C4DC-43BE-403B-B9AB-5540280C20E9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81DCD32-5BB3-4BFB-B67E-771C41AEA586}" type="pres">
      <dgm:prSet presAssocID="{6D592B28-907F-4588-963B-CFA89D016C3B}" presName="hierRoot2" presStyleCnt="0">
        <dgm:presLayoutVars>
          <dgm:hierBranch val="init"/>
        </dgm:presLayoutVars>
      </dgm:prSet>
      <dgm:spPr/>
    </dgm:pt>
    <dgm:pt modelId="{9AD1A6C0-9102-43DE-B7BF-C27FB2F2EF86}" type="pres">
      <dgm:prSet presAssocID="{6D592B28-907F-4588-963B-CFA89D016C3B}" presName="rootComposite" presStyleCnt="0"/>
      <dgm:spPr/>
    </dgm:pt>
    <dgm:pt modelId="{4C6D6885-BB41-406A-9255-DD0957756F10}" type="pres">
      <dgm:prSet presAssocID="{6D592B28-907F-4588-963B-CFA89D016C3B}" presName="rootText" presStyleLbl="node2" presStyleIdx="1" presStyleCnt="2" custScaleX="111031" custScaleY="925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28781C-591E-4DF3-94FC-5826D700ADAD}" type="pres">
      <dgm:prSet presAssocID="{6D592B28-907F-4588-963B-CFA89D016C3B}" presName="rootConnector" presStyleLbl="node2" presStyleIdx="1" presStyleCnt="2"/>
      <dgm:spPr/>
      <dgm:t>
        <a:bodyPr/>
        <a:lstStyle/>
        <a:p>
          <a:endParaRPr lang="ru-RU"/>
        </a:p>
      </dgm:t>
    </dgm:pt>
    <dgm:pt modelId="{AB31B5A4-DBC4-47F5-82AB-911BF5F2DB5D}" type="pres">
      <dgm:prSet presAssocID="{6D592B28-907F-4588-963B-CFA89D016C3B}" presName="hierChild4" presStyleCnt="0"/>
      <dgm:spPr/>
    </dgm:pt>
    <dgm:pt modelId="{E47EA25C-49C5-43C0-9B6A-D3A9D843AE99}" type="pres">
      <dgm:prSet presAssocID="{6D592B28-907F-4588-963B-CFA89D016C3B}" presName="hierChild5" presStyleCnt="0"/>
      <dgm:spPr/>
    </dgm:pt>
    <dgm:pt modelId="{F33FC267-0F77-4526-B0BD-43A171562545}" type="pres">
      <dgm:prSet presAssocID="{E8C46E20-F87E-4D67-A588-7FF9F87AC533}" presName="hierChild3" presStyleCnt="0"/>
      <dgm:spPr/>
    </dgm:pt>
  </dgm:ptLst>
  <dgm:cxnLst>
    <dgm:cxn modelId="{7B4F1D51-EB13-4783-BD7D-3AD2CAC1EB86}" type="presOf" srcId="{E8C46E20-F87E-4D67-A588-7FF9F87AC533}" destId="{0F8DEE51-3DFF-4004-8F67-5AA51CAF1158}" srcOrd="1" destOrd="0" presId="urn:microsoft.com/office/officeart/2005/8/layout/orgChart1"/>
    <dgm:cxn modelId="{4FF2E5D1-702D-4AF8-B525-5724EE053179}" type="presOf" srcId="{C3618070-8D4E-4C43-A14B-CEF837BE8F6A}" destId="{AFAB2EAB-05EF-4188-BA3F-47ED06098436}" srcOrd="0" destOrd="0" presId="urn:microsoft.com/office/officeart/2005/8/layout/orgChart1"/>
    <dgm:cxn modelId="{E6A8A1A2-1F99-4AD6-A8A5-728BA65EF681}" type="presOf" srcId="{E8C46E20-F87E-4D67-A588-7FF9F87AC533}" destId="{DF3B88C8-CC78-4CB6-BFD2-8C7A4A917A29}" srcOrd="0" destOrd="0" presId="urn:microsoft.com/office/officeart/2005/8/layout/orgChart1"/>
    <dgm:cxn modelId="{FFF824B7-1363-41BB-BCDD-37BD5CAE65B5}" type="presOf" srcId="{C3618070-8D4E-4C43-A14B-CEF837BE8F6A}" destId="{45341EAF-DEBC-4148-AAFD-C3CB832B8465}" srcOrd="1" destOrd="0" presId="urn:microsoft.com/office/officeart/2005/8/layout/orgChart1"/>
    <dgm:cxn modelId="{B8918B6D-15AA-481C-B382-861D83512DB0}" type="presOf" srcId="{4DA3C4DC-43BE-403B-B9AB-5540280C20E9}" destId="{D922E381-AE7A-4253-89D9-BF8281816075}" srcOrd="0" destOrd="0" presId="urn:microsoft.com/office/officeart/2005/8/layout/orgChart1"/>
    <dgm:cxn modelId="{7368D961-0651-4C1E-82F8-3CF86E053AA0}" srcId="{E8C46E20-F87E-4D67-A588-7FF9F87AC533}" destId="{C3618070-8D4E-4C43-A14B-CEF837BE8F6A}" srcOrd="0" destOrd="0" parTransId="{0978E801-2B40-4C2B-AF31-803AADB36BC0}" sibTransId="{C2C1B8CE-D9A2-4390-9CB4-D959AF4B3576}"/>
    <dgm:cxn modelId="{3105EE5E-386B-4A03-A2AC-AF0102CE51D2}" srcId="{A4FEB314-1DFA-498C-9206-710C507AC4C9}" destId="{E8C46E20-F87E-4D67-A588-7FF9F87AC533}" srcOrd="0" destOrd="0" parTransId="{96B159BA-7FCB-483F-95A6-1CFB62964E19}" sibTransId="{DAED5F8B-BC9C-4515-89CA-4093528789ED}"/>
    <dgm:cxn modelId="{FF6429EE-40E6-4E23-AC3E-FF09909C9A28}" type="presOf" srcId="{0978E801-2B40-4C2B-AF31-803AADB36BC0}" destId="{C194B8D0-FC08-47AC-A5A0-965A9F9A203E}" srcOrd="0" destOrd="0" presId="urn:microsoft.com/office/officeart/2005/8/layout/orgChart1"/>
    <dgm:cxn modelId="{74EA808D-9495-43AA-8325-1952B383803B}" type="presOf" srcId="{6D592B28-907F-4588-963B-CFA89D016C3B}" destId="{2F28781C-591E-4DF3-94FC-5826D700ADAD}" srcOrd="1" destOrd="0" presId="urn:microsoft.com/office/officeart/2005/8/layout/orgChart1"/>
    <dgm:cxn modelId="{03129234-1E04-40F5-B799-1A24199371EA}" srcId="{E8C46E20-F87E-4D67-A588-7FF9F87AC533}" destId="{6D592B28-907F-4588-963B-CFA89D016C3B}" srcOrd="1" destOrd="0" parTransId="{4DA3C4DC-43BE-403B-B9AB-5540280C20E9}" sibTransId="{5DE52BBA-4516-4E6B-A3F5-B39AEB739FB4}"/>
    <dgm:cxn modelId="{D6E9F590-18B6-4EB4-BD20-94275E6ED80D}" type="presOf" srcId="{6D592B28-907F-4588-963B-CFA89D016C3B}" destId="{4C6D6885-BB41-406A-9255-DD0957756F10}" srcOrd="0" destOrd="0" presId="urn:microsoft.com/office/officeart/2005/8/layout/orgChart1"/>
    <dgm:cxn modelId="{67246B20-90EC-4640-B268-230BE9DEF75D}" type="presOf" srcId="{A4FEB314-1DFA-498C-9206-710C507AC4C9}" destId="{39390A94-12FC-4F6A-BCAF-AE9140ACA368}" srcOrd="0" destOrd="0" presId="urn:microsoft.com/office/officeart/2005/8/layout/orgChart1"/>
    <dgm:cxn modelId="{288713A9-4810-4AD4-B733-AFE8714E196A}" type="presParOf" srcId="{39390A94-12FC-4F6A-BCAF-AE9140ACA368}" destId="{1AF97101-026A-493E-88AB-A3DC9FFC2040}" srcOrd="0" destOrd="0" presId="urn:microsoft.com/office/officeart/2005/8/layout/orgChart1"/>
    <dgm:cxn modelId="{295750D4-5D6E-4397-9274-0F97496C83E0}" type="presParOf" srcId="{1AF97101-026A-493E-88AB-A3DC9FFC2040}" destId="{993A8AA4-2EF2-4826-8A62-973F0F423112}" srcOrd="0" destOrd="0" presId="urn:microsoft.com/office/officeart/2005/8/layout/orgChart1"/>
    <dgm:cxn modelId="{59704904-5285-47CC-8DCE-9C3FEC5F3CCB}" type="presParOf" srcId="{993A8AA4-2EF2-4826-8A62-973F0F423112}" destId="{DF3B88C8-CC78-4CB6-BFD2-8C7A4A917A29}" srcOrd="0" destOrd="0" presId="urn:microsoft.com/office/officeart/2005/8/layout/orgChart1"/>
    <dgm:cxn modelId="{CD59CBCD-45D8-4665-9C7F-73F324A47CCF}" type="presParOf" srcId="{993A8AA4-2EF2-4826-8A62-973F0F423112}" destId="{0F8DEE51-3DFF-4004-8F67-5AA51CAF1158}" srcOrd="1" destOrd="0" presId="urn:microsoft.com/office/officeart/2005/8/layout/orgChart1"/>
    <dgm:cxn modelId="{CFEB322E-E81A-4841-9F22-7691541DD81D}" type="presParOf" srcId="{1AF97101-026A-493E-88AB-A3DC9FFC2040}" destId="{A3862C6D-2707-4EA2-8F0F-E5A98AE78F7C}" srcOrd="1" destOrd="0" presId="urn:microsoft.com/office/officeart/2005/8/layout/orgChart1"/>
    <dgm:cxn modelId="{9E6D0051-434F-4743-B605-96C144171F65}" type="presParOf" srcId="{A3862C6D-2707-4EA2-8F0F-E5A98AE78F7C}" destId="{C194B8D0-FC08-47AC-A5A0-965A9F9A203E}" srcOrd="0" destOrd="0" presId="urn:microsoft.com/office/officeart/2005/8/layout/orgChart1"/>
    <dgm:cxn modelId="{A7EBE9D8-1B25-4199-A927-ABBB70A81036}" type="presParOf" srcId="{A3862C6D-2707-4EA2-8F0F-E5A98AE78F7C}" destId="{E6CFF49C-57B4-4766-930A-94A39BF371B9}" srcOrd="1" destOrd="0" presId="urn:microsoft.com/office/officeart/2005/8/layout/orgChart1"/>
    <dgm:cxn modelId="{9A71160B-5F55-4AF7-BC90-8A3782B91427}" type="presParOf" srcId="{E6CFF49C-57B4-4766-930A-94A39BF371B9}" destId="{4D041C52-DDBA-4B1E-B1F0-304EE16377A8}" srcOrd="0" destOrd="0" presId="urn:microsoft.com/office/officeart/2005/8/layout/orgChart1"/>
    <dgm:cxn modelId="{14EC72DF-F0BF-4360-AF93-CC353BCE040F}" type="presParOf" srcId="{4D041C52-DDBA-4B1E-B1F0-304EE16377A8}" destId="{AFAB2EAB-05EF-4188-BA3F-47ED06098436}" srcOrd="0" destOrd="0" presId="urn:microsoft.com/office/officeart/2005/8/layout/orgChart1"/>
    <dgm:cxn modelId="{D52A634C-F0CD-431A-9E82-B752D252BF7A}" type="presParOf" srcId="{4D041C52-DDBA-4B1E-B1F0-304EE16377A8}" destId="{45341EAF-DEBC-4148-AAFD-C3CB832B8465}" srcOrd="1" destOrd="0" presId="urn:microsoft.com/office/officeart/2005/8/layout/orgChart1"/>
    <dgm:cxn modelId="{C098B6CC-8B70-42DD-A4F4-7D17912699E5}" type="presParOf" srcId="{E6CFF49C-57B4-4766-930A-94A39BF371B9}" destId="{9FFBF3AA-014D-4AA5-B780-A84FFB3305BA}" srcOrd="1" destOrd="0" presId="urn:microsoft.com/office/officeart/2005/8/layout/orgChart1"/>
    <dgm:cxn modelId="{8B547B36-179B-40AE-A16F-95275C2EBA29}" type="presParOf" srcId="{E6CFF49C-57B4-4766-930A-94A39BF371B9}" destId="{D2578D37-CF3A-48C6-887E-366E4E3ADB10}" srcOrd="2" destOrd="0" presId="urn:microsoft.com/office/officeart/2005/8/layout/orgChart1"/>
    <dgm:cxn modelId="{9C31CBAC-DC50-47BF-8D07-E3DFF9229EEF}" type="presParOf" srcId="{A3862C6D-2707-4EA2-8F0F-E5A98AE78F7C}" destId="{D922E381-AE7A-4253-89D9-BF8281816075}" srcOrd="2" destOrd="0" presId="urn:microsoft.com/office/officeart/2005/8/layout/orgChart1"/>
    <dgm:cxn modelId="{6685965E-32C6-4DEA-A01F-AA80D3A14C97}" type="presParOf" srcId="{A3862C6D-2707-4EA2-8F0F-E5A98AE78F7C}" destId="{481DCD32-5BB3-4BFB-B67E-771C41AEA586}" srcOrd="3" destOrd="0" presId="urn:microsoft.com/office/officeart/2005/8/layout/orgChart1"/>
    <dgm:cxn modelId="{B596125D-EA28-4154-89E0-4327007AEC18}" type="presParOf" srcId="{481DCD32-5BB3-4BFB-B67E-771C41AEA586}" destId="{9AD1A6C0-9102-43DE-B7BF-C27FB2F2EF86}" srcOrd="0" destOrd="0" presId="urn:microsoft.com/office/officeart/2005/8/layout/orgChart1"/>
    <dgm:cxn modelId="{899E0F49-4106-464A-A39C-912FAC3350A9}" type="presParOf" srcId="{9AD1A6C0-9102-43DE-B7BF-C27FB2F2EF86}" destId="{4C6D6885-BB41-406A-9255-DD0957756F10}" srcOrd="0" destOrd="0" presId="urn:microsoft.com/office/officeart/2005/8/layout/orgChart1"/>
    <dgm:cxn modelId="{C87E3EC0-B59D-4656-BDB9-19F642D32389}" type="presParOf" srcId="{9AD1A6C0-9102-43DE-B7BF-C27FB2F2EF86}" destId="{2F28781C-591E-4DF3-94FC-5826D700ADAD}" srcOrd="1" destOrd="0" presId="urn:microsoft.com/office/officeart/2005/8/layout/orgChart1"/>
    <dgm:cxn modelId="{DD6800E7-BC0E-4D4B-A342-F0BE188BF4C0}" type="presParOf" srcId="{481DCD32-5BB3-4BFB-B67E-771C41AEA586}" destId="{AB31B5A4-DBC4-47F5-82AB-911BF5F2DB5D}" srcOrd="1" destOrd="0" presId="urn:microsoft.com/office/officeart/2005/8/layout/orgChart1"/>
    <dgm:cxn modelId="{3C42D51A-1610-43AA-9D89-694FC28B4FE5}" type="presParOf" srcId="{481DCD32-5BB3-4BFB-B67E-771C41AEA586}" destId="{E47EA25C-49C5-43C0-9B6A-D3A9D843AE99}" srcOrd="2" destOrd="0" presId="urn:microsoft.com/office/officeart/2005/8/layout/orgChart1"/>
    <dgm:cxn modelId="{5920FCC6-36D6-4203-A2BC-8B1FD963DA86}" type="presParOf" srcId="{1AF97101-026A-493E-88AB-A3DC9FFC2040}" destId="{F33FC267-0F77-4526-B0BD-43A17156254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E5B9C-4F58-4BB6-92BE-EE47C49BDF07}">
      <dsp:nvSpPr>
        <dsp:cNvPr id="0" name=""/>
        <dsp:cNvSpPr/>
      </dsp:nvSpPr>
      <dsp:spPr>
        <a:xfrm rot="16200000">
          <a:off x="1176745" y="-1176745"/>
          <a:ext cx="2104208" cy="4457700"/>
        </a:xfrm>
        <a:prstGeom prst="round1Rect">
          <a:avLst/>
        </a:prstGeom>
        <a:gradFill rotWithShape="0">
          <a:gsLst>
            <a:gs pos="0">
              <a:srgbClr val="FFC000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Дотации</a:t>
          </a:r>
        </a:p>
      </dsp:txBody>
      <dsp:txXfrm rot="5400000">
        <a:off x="0" y="77039"/>
        <a:ext cx="4457700" cy="1501117"/>
      </dsp:txXfrm>
    </dsp:sp>
    <dsp:sp modelId="{5BD145E2-FEBD-4B5F-926D-B519D776D271}">
      <dsp:nvSpPr>
        <dsp:cNvPr id="0" name=""/>
        <dsp:cNvSpPr/>
      </dsp:nvSpPr>
      <dsp:spPr>
        <a:xfrm>
          <a:off x="4457700" y="0"/>
          <a:ext cx="4457700" cy="2104208"/>
        </a:xfrm>
        <a:prstGeom prst="round1Rect">
          <a:avLst/>
        </a:prstGeom>
        <a:gradFill rotWithShape="0">
          <a:gsLst>
            <a:gs pos="0">
              <a:srgbClr val="FFC000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Субсидии</a:t>
          </a:r>
        </a:p>
      </dsp:txBody>
      <dsp:txXfrm>
        <a:off x="4457700" y="0"/>
        <a:ext cx="4380661" cy="1578156"/>
      </dsp:txXfrm>
    </dsp:sp>
    <dsp:sp modelId="{70F265EC-0331-4788-B4B9-A2D6C644324C}">
      <dsp:nvSpPr>
        <dsp:cNvPr id="0" name=""/>
        <dsp:cNvSpPr/>
      </dsp:nvSpPr>
      <dsp:spPr>
        <a:xfrm rot="10800000">
          <a:off x="0" y="2104208"/>
          <a:ext cx="4457700" cy="2104208"/>
        </a:xfrm>
        <a:prstGeom prst="round1Rect">
          <a:avLst/>
        </a:prstGeom>
        <a:gradFill rotWithShape="0">
          <a:gsLst>
            <a:gs pos="0">
              <a:srgbClr val="FFC000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Субвенции</a:t>
          </a:r>
        </a:p>
      </dsp:txBody>
      <dsp:txXfrm rot="10800000">
        <a:off x="77039" y="2630261"/>
        <a:ext cx="4380661" cy="1578156"/>
      </dsp:txXfrm>
    </dsp:sp>
    <dsp:sp modelId="{8941588A-5AB0-4EF3-A5CC-9C25348902FD}">
      <dsp:nvSpPr>
        <dsp:cNvPr id="0" name=""/>
        <dsp:cNvSpPr/>
      </dsp:nvSpPr>
      <dsp:spPr>
        <a:xfrm rot="5400000">
          <a:off x="5634446" y="927463"/>
          <a:ext cx="2104208" cy="4457700"/>
        </a:xfrm>
        <a:prstGeom prst="round1Rect">
          <a:avLst/>
        </a:prstGeom>
        <a:gradFill rotWithShape="0">
          <a:gsLst>
            <a:gs pos="0">
              <a:srgbClr val="FFC000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rgbClr>
            </a:gs>
            <a:gs pos="50000">
              <a:srgbClr val="FFC000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rgbClr>
            </a:gs>
            <a:gs pos="100000">
              <a:srgbClr val="FFC000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Иные межбюджетные трансферты</a:t>
          </a:r>
        </a:p>
      </dsp:txBody>
      <dsp:txXfrm rot="-5400000">
        <a:off x="4457701" y="2630261"/>
        <a:ext cx="4457700" cy="1501117"/>
      </dsp:txXfrm>
    </dsp:sp>
    <dsp:sp modelId="{2574C41B-0049-4D54-9B53-70C93AB95699}">
      <dsp:nvSpPr>
        <dsp:cNvPr id="0" name=""/>
        <dsp:cNvSpPr/>
      </dsp:nvSpPr>
      <dsp:spPr>
        <a:xfrm>
          <a:off x="3120390" y="1578156"/>
          <a:ext cx="2674620" cy="1052104"/>
        </a:xfrm>
        <a:prstGeom prst="roundRect">
          <a:avLst/>
        </a:prstGeom>
        <a:solidFill>
          <a:srgbClr val="FFC00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Межбюджетные трасферты</a:t>
          </a:r>
        </a:p>
      </dsp:txBody>
      <dsp:txXfrm>
        <a:off x="3171749" y="1629515"/>
        <a:ext cx="2571902" cy="949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25A8C-51A1-47F4-B9CF-C46A9127A1E2}">
      <dsp:nvSpPr>
        <dsp:cNvPr id="0" name=""/>
        <dsp:cNvSpPr/>
      </dsp:nvSpPr>
      <dsp:spPr>
        <a:xfrm rot="5400000">
          <a:off x="-312600" y="315746"/>
          <a:ext cx="2084006" cy="145880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2019 год</a:t>
          </a:r>
        </a:p>
      </dsp:txBody>
      <dsp:txXfrm rot="-5400000">
        <a:off x="1" y="732547"/>
        <a:ext cx="1458804" cy="625202"/>
      </dsp:txXfrm>
    </dsp:sp>
    <dsp:sp modelId="{FF629E52-FD07-48B5-BD43-28F84CAA9994}">
      <dsp:nvSpPr>
        <dsp:cNvPr id="0" name=""/>
        <dsp:cNvSpPr/>
      </dsp:nvSpPr>
      <dsp:spPr>
        <a:xfrm rot="5400000">
          <a:off x="3213311" y="-1751361"/>
          <a:ext cx="1354603" cy="486361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 муниципальных программ на общую сумму 39692,2 тыс.руб.</a:t>
          </a:r>
        </a:p>
      </dsp:txBody>
      <dsp:txXfrm rot="-5400000">
        <a:off x="1458804" y="69272"/>
        <a:ext cx="4797492" cy="1222351"/>
      </dsp:txXfrm>
    </dsp:sp>
    <dsp:sp modelId="{C9187022-4772-4172-AD42-099B1909A7AB}">
      <dsp:nvSpPr>
        <dsp:cNvPr id="0" name=""/>
        <dsp:cNvSpPr/>
      </dsp:nvSpPr>
      <dsp:spPr>
        <a:xfrm rot="5400000">
          <a:off x="-312600" y="2112557"/>
          <a:ext cx="2084006" cy="1458804"/>
        </a:xfrm>
        <a:prstGeom prst="chevron">
          <a:avLst/>
        </a:prstGeom>
        <a:solidFill>
          <a:srgbClr val="00FFCC"/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2020 год</a:t>
          </a:r>
        </a:p>
      </dsp:txBody>
      <dsp:txXfrm rot="-5400000">
        <a:off x="1" y="2529358"/>
        <a:ext cx="1458804" cy="625202"/>
      </dsp:txXfrm>
    </dsp:sp>
    <dsp:sp modelId="{B5180A65-7BB5-4BA6-9CE1-E8CB8DF7012F}">
      <dsp:nvSpPr>
        <dsp:cNvPr id="0" name=""/>
        <dsp:cNvSpPr/>
      </dsp:nvSpPr>
      <dsp:spPr>
        <a:xfrm rot="5400000">
          <a:off x="3213311" y="45448"/>
          <a:ext cx="1354603" cy="4863618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5B9BD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>
              <a:solidFill>
                <a:srgbClr val="0000FF"/>
              </a:solidFill>
              <a:latin typeface="Calibri" panose="020F0502020204030204"/>
              <a:ea typeface="+mn-ea"/>
              <a:cs typeface="+mn-cs"/>
            </a:rPr>
            <a:t>22 муниципальные программы на общую сумму 636169,2 тыс.руб. </a:t>
          </a:r>
        </a:p>
      </dsp:txBody>
      <dsp:txXfrm rot="-5400000">
        <a:off x="1458804" y="1866081"/>
        <a:ext cx="4797492" cy="1222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E381-AE7A-4253-89D9-BF8281816075}">
      <dsp:nvSpPr>
        <dsp:cNvPr id="0" name=""/>
        <dsp:cNvSpPr/>
      </dsp:nvSpPr>
      <dsp:spPr>
        <a:xfrm>
          <a:off x="4570118" y="2298372"/>
          <a:ext cx="2288350" cy="794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392"/>
              </a:lnTo>
              <a:lnTo>
                <a:pt x="1725073" y="299392"/>
              </a:lnTo>
              <a:lnTo>
                <a:pt x="1725073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94B8D0-FC08-47AC-A5A0-965A9F9A203E}">
      <dsp:nvSpPr>
        <dsp:cNvPr id="0" name=""/>
        <dsp:cNvSpPr/>
      </dsp:nvSpPr>
      <dsp:spPr>
        <a:xfrm>
          <a:off x="2073149" y="2298372"/>
          <a:ext cx="2496968" cy="794303"/>
        </a:xfrm>
        <a:custGeom>
          <a:avLst/>
          <a:gdLst/>
          <a:ahLst/>
          <a:cxnLst/>
          <a:rect l="0" t="0" r="0" b="0"/>
          <a:pathLst>
            <a:path>
              <a:moveTo>
                <a:pt x="1882340" y="0"/>
              </a:moveTo>
              <a:lnTo>
                <a:pt x="1882340" y="299392"/>
              </a:lnTo>
              <a:lnTo>
                <a:pt x="0" y="299392"/>
              </a:lnTo>
              <a:lnTo>
                <a:pt x="0" y="598785"/>
              </a:lnTo>
            </a:path>
          </a:pathLst>
        </a:custGeom>
        <a:noFill/>
        <a:ln w="12700" cap="flat" cmpd="sng" algn="ctr">
          <a:solidFill>
            <a:srgbClr val="5B9BD5">
              <a:shade val="6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B88C8-CC78-4CB6-BFD2-8C7A4A917A29}">
      <dsp:nvSpPr>
        <dsp:cNvPr id="0" name=""/>
        <dsp:cNvSpPr/>
      </dsp:nvSpPr>
      <dsp:spPr>
        <a:xfrm>
          <a:off x="2345765" y="2381"/>
          <a:ext cx="4448704" cy="2295990"/>
        </a:xfrm>
        <a:prstGeom prst="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345765" y="2381"/>
        <a:ext cx="4448704" cy="2295990"/>
      </dsp:txXfrm>
    </dsp:sp>
    <dsp:sp modelId="{AFAB2EAB-05EF-4188-BA3F-47ED06098436}">
      <dsp:nvSpPr>
        <dsp:cNvPr id="0" name=""/>
        <dsp:cNvSpPr/>
      </dsp:nvSpPr>
      <dsp:spPr>
        <a:xfrm>
          <a:off x="181950" y="3092675"/>
          <a:ext cx="3782397" cy="2391345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2019 году </a:t>
          </a:r>
          <a:r>
            <a:rPr lang="ru-RU" sz="2800" kern="1200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МДОУ </a:t>
          </a:r>
          <a:r>
            <a:rPr lang="ru-RU" sz="28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детский сад "Солнышко" с. </a:t>
          </a:r>
          <a:r>
            <a:rPr lang="ru-RU" sz="2800" kern="1200" dirty="0" err="1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Рязаново</a:t>
          </a:r>
          <a:r>
            <a:rPr lang="ru-RU" sz="2800" kern="1200" dirty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- установка 3 летних веранд на сумму </a:t>
          </a:r>
          <a:r>
            <a:rPr lang="ru-RU" sz="2800" kern="120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500,0 </a:t>
          </a:r>
          <a:r>
            <a:rPr lang="ru-RU" sz="2800" kern="120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тыс.руб.</a:t>
          </a:r>
          <a:endParaRPr lang="ru-RU" sz="2800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181950" y="3092675"/>
        <a:ext cx="3782397" cy="2391345"/>
      </dsp:txXfrm>
    </dsp:sp>
    <dsp:sp modelId="{4C6D6885-BB41-406A-9255-DD0957756F10}">
      <dsp:nvSpPr>
        <dsp:cNvPr id="0" name=""/>
        <dsp:cNvSpPr/>
      </dsp:nvSpPr>
      <dsp:spPr>
        <a:xfrm>
          <a:off x="4758651" y="3092675"/>
          <a:ext cx="4199633" cy="1750607"/>
        </a:xfrm>
        <a:prstGeom prst="rect">
          <a:avLst/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C00000"/>
              </a:solidFill>
              <a:latin typeface="Calibri" panose="020F0502020204030204"/>
              <a:ea typeface="+mn-ea"/>
              <a:cs typeface="+mn-cs"/>
            </a:rPr>
            <a:t>В 2020 году запланировано 500,0 тыс. руб.</a:t>
          </a:r>
          <a:endParaRPr lang="ru-RU" sz="2800" kern="1200" dirty="0">
            <a:solidFill>
              <a:srgbClr val="C00000"/>
            </a:solidFill>
            <a:latin typeface="Calibri" panose="020F0502020204030204"/>
            <a:ea typeface="+mn-ea"/>
            <a:cs typeface="+mn-cs"/>
          </a:endParaRPr>
        </a:p>
      </dsp:txBody>
      <dsp:txXfrm>
        <a:off x="4758651" y="3092675"/>
        <a:ext cx="4199633" cy="175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2A670-F266-4144-A89F-598BADE3B133}" type="datetimeFigureOut">
              <a:rPr lang="ru-RU" smtClean="0"/>
              <a:t>13.01.2021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12035-86A7-4A3D-BA89-BB7E5C306D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12035-86A7-4A3D-BA89-BB7E5C306D92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7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0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1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7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4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1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6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1"/>
            <a:ext cx="8915401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44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1" y="609601"/>
            <a:ext cx="839392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1" rIns="91440" bIns="45721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30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3" y="4343400"/>
            <a:ext cx="8915401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6" indent="0">
              <a:buFontTx/>
              <a:buNone/>
              <a:defRPr/>
            </a:lvl2pPr>
            <a:lvl3pPr marL="914411" indent="0">
              <a:buFontTx/>
              <a:buNone/>
              <a:defRPr/>
            </a:lvl3pPr>
            <a:lvl4pPr marL="1371617" indent="0">
              <a:buFontTx/>
              <a:buNone/>
              <a:defRPr/>
            </a:lvl4pPr>
            <a:lvl5pPr marL="1828823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1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07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264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6"/>
            <a:ext cx="220760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3" y="627406"/>
            <a:ext cx="6477001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359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3" y="2133600"/>
            <a:ext cx="8915401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61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6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0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76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3" y="2133600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8" y="2126222"/>
            <a:ext cx="4313865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874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4" y="2548966"/>
            <a:ext cx="4342892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6" y="2545739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3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521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1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952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46088"/>
            <a:ext cx="3505198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9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1598613"/>
            <a:ext cx="3505198" cy="4262436"/>
          </a:xfrm>
        </p:spPr>
        <p:txBody>
          <a:bodyPr/>
          <a:lstStyle>
            <a:lvl1pPr marL="0" indent="0">
              <a:buNone/>
              <a:defRPr sz="1401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8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1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3" y="634965"/>
            <a:ext cx="8915401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6" indent="0">
              <a:buNone/>
              <a:defRPr sz="1600"/>
            </a:lvl2pPr>
            <a:lvl3pPr marL="914411" indent="0">
              <a:buNone/>
              <a:defRPr sz="1600"/>
            </a:lvl3pPr>
            <a:lvl4pPr marL="1371617" indent="0">
              <a:buNone/>
              <a:defRPr sz="1600"/>
            </a:lvl4pPr>
            <a:lvl5pPr marL="1828823" indent="0">
              <a:buNone/>
              <a:defRPr sz="1600"/>
            </a:lvl5pPr>
            <a:lvl6pPr marL="2286029" indent="0">
              <a:buNone/>
              <a:defRPr sz="1600"/>
            </a:lvl6pPr>
            <a:lvl7pPr marL="2743234" indent="0">
              <a:buNone/>
              <a:defRPr sz="1600"/>
            </a:lvl7pPr>
            <a:lvl8pPr marL="3200440" indent="0">
              <a:buNone/>
              <a:defRPr sz="1600"/>
            </a:lvl8pPr>
            <a:lvl9pPr marL="3657646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1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6" indent="0">
              <a:buNone/>
              <a:defRPr sz="1200"/>
            </a:lvl2pPr>
            <a:lvl3pPr marL="914411" indent="0">
              <a:buNone/>
              <a:defRPr sz="1001"/>
            </a:lvl3pPr>
            <a:lvl4pPr marL="1371617" indent="0">
              <a:buNone/>
              <a:defRPr sz="900"/>
            </a:lvl4pPr>
            <a:lvl5pPr marL="1828823" indent="0">
              <a:buNone/>
              <a:defRPr sz="900"/>
            </a:lvl5pPr>
            <a:lvl6pPr marL="2286029" indent="0">
              <a:buNone/>
              <a:defRPr sz="900"/>
            </a:lvl6pPr>
            <a:lvl7pPr marL="2743234" indent="0">
              <a:buNone/>
              <a:defRPr sz="900"/>
            </a:lvl7pPr>
            <a:lvl8pPr marL="3200440" indent="0">
              <a:buNone/>
              <a:defRPr sz="900"/>
            </a:lvl8pPr>
            <a:lvl9pPr marL="3657646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6"/>
            <a:ext cx="1588526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8"/>
            <a:ext cx="779767" cy="365125"/>
          </a:xfrm>
        </p:spPr>
        <p:txBody>
          <a:bodyPr/>
          <a:lstStyle/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68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2" y="-785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2133600"/>
            <a:ext cx="89154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31CEE-8BF8-49D1-8CCF-7F4D88FE4B59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3" y="6135809"/>
            <a:ext cx="7619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3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C041C1F-BE79-49EB-8609-69F6B77FFD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6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4" indent="-3429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9" indent="-285753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15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21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27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32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38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44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49" indent="-228604" algn="l" defTabSz="457206" rtl="0" eaLnBrk="1" latinLnBrk="0" hangingPunct="1">
        <a:spcBef>
          <a:spcPts val="1001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457206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7" Type="http://schemas.openxmlformats.org/officeDocument/2006/relationships/chart" Target="../charts/chart21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chart" Target="../charts/char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7839" y="403763"/>
            <a:ext cx="1536325" cy="10212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75708" y="1638797"/>
            <a:ext cx="60682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Финансовое управление администрации </a:t>
            </a:r>
            <a:endParaRPr lang="ru-RU" sz="2000" i="1" dirty="0" smtClean="0">
              <a:solidFill>
                <a:schemeClr val="bg1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МО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«Мелекесский район» Ульяновской области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398816" y="2498881"/>
            <a:ext cx="7861465" cy="3488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Информация о бюджете муниципального образования «Мелекесский район» на 2020 год и плановый период 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i="1" dirty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2021 и 2022 </a:t>
            </a:r>
            <a:r>
              <a:rPr lang="ru-RU" sz="4000" b="1" i="1" dirty="0" smtClean="0">
                <a:ln w="9525" cap="flat" cmpd="sng" algn="ctr">
                  <a:solidFill>
                    <a:srgbClr val="FFFFFF"/>
                  </a:solidFill>
                  <a:prstDash val="solid"/>
                  <a:round/>
                </a:ln>
                <a:solidFill>
                  <a:srgbClr val="900F17"/>
                </a:solidFill>
                <a:effectLst>
                  <a:outerShdw blurRad="12700" dist="38100" dir="2700000" algn="tl">
                    <a:schemeClr val="accent5">
                      <a:lumMod val="60000"/>
                      <a:lumOff val="40000"/>
                    </a:schemeClr>
                  </a:outerShdw>
                </a:effectLst>
                <a:latin typeface="PT Astra Serif" panose="020A0603040505020204" pitchFamily="18" charset="-52"/>
                <a:ea typeface="Century Gothic" panose="020B0502020202020204" pitchFamily="34" charset="0"/>
                <a:cs typeface="Times New Roman" panose="02020603050405020304" pitchFamily="18" charset="0"/>
              </a:rPr>
              <a:t>годов</a:t>
            </a:r>
            <a:endParaRPr lang="ru-RU" sz="4000" dirty="0">
              <a:latin typeface="Century Gothic" panose="020B0502020202020204" pitchFamily="34" charset="0"/>
              <a:ea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63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Рост бюджетных поступлений планируется достичь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счёт: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Снижения задолженности по налоговым и неналоговым платежам в бюджеты всех уровней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 smtClean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Сокращения </a:t>
            </a: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«скрытой» недоимки по налогу на доходы физических лиц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Противодействия схемам ухода от уплаты налогов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Clr>
                <a:srgbClr val="0000FF"/>
              </a:buClr>
              <a:buFont typeface="Symbol" panose="05050102010706020507" pitchFamily="18" charset="2"/>
              <a:buChar char=""/>
            </a:pPr>
            <a:r>
              <a:rPr lang="ru-RU" dirty="0"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Легализации «теневой» заработной платы и объектов налогообложения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6779" y="4336869"/>
            <a:ext cx="3438443" cy="198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0494" y="624110"/>
            <a:ext cx="9344119" cy="128089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налоговых и неналоговых доходов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2018-2022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721147"/>
              </p:ext>
            </p:extLst>
          </p:nvPr>
        </p:nvGraphicFramePr>
        <p:xfrm>
          <a:off x="2286000" y="1998619"/>
          <a:ext cx="9218613" cy="445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79280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доходов бюджета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«Мелекесский район» на 2020 год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46326"/>
              </p:ext>
            </p:extLst>
          </p:nvPr>
        </p:nvGraphicFramePr>
        <p:xfrm>
          <a:off x="2042556" y="1733797"/>
          <a:ext cx="9462057" cy="4868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65060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НДФЛ</a:t>
            </a:r>
            <a:b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4296065"/>
              </p:ext>
            </p:extLst>
          </p:nvPr>
        </p:nvGraphicFramePr>
        <p:xfrm>
          <a:off x="2589213" y="1905000"/>
          <a:ext cx="8915401" cy="413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496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269879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акцизов на нефтепродукты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016515"/>
              </p:ext>
            </p:extLst>
          </p:nvPr>
        </p:nvGraphicFramePr>
        <p:xfrm>
          <a:off x="2589213" y="1905000"/>
          <a:ext cx="8618718" cy="4116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615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налога взимаемого в связи с применением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упрощенной системы налогообложения</a:t>
            </a:r>
            <a: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7517633"/>
              </p:ext>
            </p:extLst>
          </p:nvPr>
        </p:nvGraphicFramePr>
        <p:xfrm>
          <a:off x="2377443" y="2133600"/>
          <a:ext cx="8530046" cy="4162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96667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90172"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ЕНВД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4238790"/>
              </p:ext>
            </p:extLst>
          </p:nvPr>
        </p:nvGraphicFramePr>
        <p:xfrm>
          <a:off x="2299063" y="1763487"/>
          <a:ext cx="8386354" cy="4310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226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3483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налога, взимаемого в связи с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патентной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системой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налогообложения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871628"/>
              </p:ext>
            </p:extLst>
          </p:nvPr>
        </p:nvGraphicFramePr>
        <p:xfrm>
          <a:off x="2589213" y="2133599"/>
          <a:ext cx="8801598" cy="4110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122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поступлений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единого сельскохозяйственного налога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2740936"/>
              </p:ext>
            </p:extLst>
          </p:nvPr>
        </p:nvGraphicFramePr>
        <p:xfrm>
          <a:off x="2589215" y="2133599"/>
          <a:ext cx="8801598" cy="37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441677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госпошлины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8539835"/>
              </p:ext>
            </p:extLst>
          </p:nvPr>
        </p:nvGraphicFramePr>
        <p:xfrm>
          <a:off x="2589213" y="1905001"/>
          <a:ext cx="8915401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043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460500"/>
          </a:xfrm>
        </p:spPr>
        <p:txBody>
          <a:bodyPr>
            <a:normAutofit/>
          </a:bodyPr>
          <a:lstStyle/>
          <a:p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u="sng" dirty="0" smtClean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ГЛОССАРИЙ_________________________________ 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(от </a:t>
            </a:r>
            <a:r>
              <a:rPr lang="ru-RU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старонормандского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bougette</a:t>
            </a:r>
            <a:r>
              <a:rPr lang="ru-RU" i="1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в знач.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кошелёк, сумка, мешок с деньгами) — финансовый план определённого субъекта (семьи, бизнеса, организации, государства и т. д.), устанавливаемый на определённый период времени, в настоящее время на три года. Подходы к изучению и использованию бюджетов различаются в зависимости от сектора экономики: корпоративного сектора, государственного сектора или сектора домохозяйств — в каждом из них бюджет имеет свои отличающиеся от других характеристики.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денежные средства, поступающие в безвозмездном и безвозвратном порядке в соответствии с законодательством РФ в распоряжение органов государственной власти и местного самоуправления.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экономические отношения, связанные с распределением фонда денежных средств государства и его использованием по отраслевому, ведомственному, целевому и территориальному назначению.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это средства одного бюджета бюджетной системы РФ, перечисляемые другому бюджету бюджетной системы РФ.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8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Дефицит бюджета </a:t>
            </a:r>
            <a:r>
              <a:rPr lang="ru-RU" dirty="0"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превышение расходов бюджета над его доходами. В случае превышения доходов над расходами возникает бюджетный профицит. В идеале бюджет любого уровня бюджетной системы государства должен быть сбалансирован.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1285" y="365125"/>
            <a:ext cx="2342148" cy="106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84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от использования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имущества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401" b="1" dirty="0" err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426763"/>
              </p:ext>
            </p:extLst>
          </p:nvPr>
        </p:nvGraphicFramePr>
        <p:xfrm>
          <a:off x="2589213" y="2101931"/>
          <a:ext cx="8915401" cy="3966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66366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387570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платы 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негативное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воздействие на окружающую среду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224199"/>
              </p:ext>
            </p:extLst>
          </p:nvPr>
        </p:nvGraphicFramePr>
        <p:xfrm>
          <a:off x="2589213" y="2133599"/>
          <a:ext cx="8915401" cy="4071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498911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доходов от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продажи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материальных и нематериальных активов</a:t>
            </a:r>
            <a: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462054"/>
              </p:ext>
            </p:extLst>
          </p:nvPr>
        </p:nvGraphicFramePr>
        <p:xfrm>
          <a:off x="2589213" y="1905001"/>
          <a:ext cx="8915401" cy="400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4776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335319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доходов от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трафов, санкций и возмещения ущерба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4620801"/>
              </p:ext>
            </p:extLst>
          </p:nvPr>
        </p:nvGraphicFramePr>
        <p:xfrm>
          <a:off x="2589213" y="2133599"/>
          <a:ext cx="8915401" cy="3778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34613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поступления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прочих неналоговых доходов </a:t>
            </a:r>
            <a: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</a:t>
            </a:r>
            <a:r>
              <a:rPr lang="ru-RU" sz="18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8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76583"/>
              </p:ext>
            </p:extLst>
          </p:nvPr>
        </p:nvGraphicFramePr>
        <p:xfrm>
          <a:off x="2589213" y="2133599"/>
          <a:ext cx="8915400" cy="424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871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Финансовая помощь в доходах местных бюджетов состоит из:</a:t>
            </a:r>
            <a: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677811"/>
              </p:ext>
            </p:extLst>
          </p:nvPr>
        </p:nvGraphicFramePr>
        <p:xfrm>
          <a:off x="2589213" y="1905001"/>
          <a:ext cx="8915401" cy="4208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5041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059145" cy="18578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безвозмездных поступлений, передаваемых из бюджета Ульяновской области в бюджет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МО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«Мелекесский район» в 2020 году в сравнении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 первоначальным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планом 2019 года </a:t>
            </a:r>
            <a:r>
              <a:rPr lang="ru-RU" sz="1801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(млн.руб.)</a:t>
            </a:r>
            <a: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0471581"/>
              </p:ext>
            </p:extLst>
          </p:nvPr>
        </p:nvGraphicFramePr>
        <p:xfrm>
          <a:off x="1881051" y="2378078"/>
          <a:ext cx="3317966" cy="2507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32072951"/>
              </p:ext>
            </p:extLst>
          </p:nvPr>
        </p:nvGraphicFramePr>
        <p:xfrm>
          <a:off x="5072062" y="2481942"/>
          <a:ext cx="2556647" cy="240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0833883"/>
              </p:ext>
            </p:extLst>
          </p:nvPr>
        </p:nvGraphicFramePr>
        <p:xfrm>
          <a:off x="7410450" y="2411321"/>
          <a:ext cx="3144340" cy="247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82160230"/>
              </p:ext>
            </p:extLst>
          </p:nvPr>
        </p:nvGraphicFramePr>
        <p:xfrm>
          <a:off x="1567546" y="4885508"/>
          <a:ext cx="4219301" cy="1857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838984163"/>
              </p:ext>
            </p:extLst>
          </p:nvPr>
        </p:nvGraphicFramePr>
        <p:xfrm>
          <a:off x="5199018" y="4989375"/>
          <a:ext cx="2429691" cy="16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635556355"/>
              </p:ext>
            </p:extLst>
          </p:nvPr>
        </p:nvGraphicFramePr>
        <p:xfrm>
          <a:off x="5351417" y="5141775"/>
          <a:ext cx="5562005" cy="1683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521586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1369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доходной части бюджета на 2020 год </a:t>
            </a: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600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6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917325"/>
              </p:ext>
            </p:extLst>
          </p:nvPr>
        </p:nvGraphicFramePr>
        <p:xfrm>
          <a:off x="2495007" y="2133599"/>
          <a:ext cx="7942217" cy="4097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9989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Структура расходов бюджета муниципального образования «Мелекесский район» на 2020 год </a:t>
            </a: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401" dirty="0" err="1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40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195027"/>
              </p:ext>
            </p:extLst>
          </p:nvPr>
        </p:nvGraphicFramePr>
        <p:xfrm>
          <a:off x="2589212" y="2090059"/>
          <a:ext cx="9154297" cy="4049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5967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Всего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расходов-642893,8</a:t>
            </a:r>
            <a:endParaRPr lang="ru-RU" sz="2800" b="1" dirty="0">
              <a:solidFill>
                <a:srgbClr val="C00000"/>
              </a:solidFill>
              <a:effectLst>
                <a:outerShdw blurRad="38100" dist="19050" dir="2700000" algn="tl">
                  <a:schemeClr val="dk1">
                    <a:alpha val="40000"/>
                  </a:schemeClr>
                </a:outerShdw>
              </a:effectLst>
              <a:latin typeface="PT Astra Serif" panose="020A0603040505020204" pitchFamily="18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0479455"/>
              </p:ext>
            </p:extLst>
          </p:nvPr>
        </p:nvGraphicFramePr>
        <p:xfrm>
          <a:off x="2468880" y="992779"/>
          <a:ext cx="9035733" cy="5551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419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Бюджетный процесс</a:t>
            </a:r>
            <a:endParaRPr lang="ru-RU" sz="2800" b="1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7105" y="1297338"/>
            <a:ext cx="9923929" cy="507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272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 в сфере образования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85156" y="1905002"/>
            <a:ext cx="2400796" cy="1870165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(первоначальный </a:t>
            </a:r>
            <a:r>
              <a:rPr lang="ru-RU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план)</a:t>
            </a:r>
            <a:endParaRPr lang="ru-RU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746275" y="1905001"/>
            <a:ext cx="2455817" cy="1870167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2020 год (первоначальный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план)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49531" y="3822669"/>
            <a:ext cx="2400798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305,8 </a:t>
            </a:r>
            <a:r>
              <a:rPr lang="ru-RU" sz="1801" b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746275" y="3775168"/>
            <a:ext cx="2455817" cy="148916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372,1 </a:t>
            </a:r>
            <a:r>
              <a:rPr lang="ru-RU" sz="1801" b="1" kern="0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396" y="1905002"/>
            <a:ext cx="2468878" cy="223592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447211" y="4140928"/>
            <a:ext cx="2139541" cy="1280158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kern="0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на </a:t>
            </a:r>
            <a:r>
              <a:rPr lang="ru-RU" sz="1801" b="1" kern="0" dirty="0" smtClean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66,2 млн.руб.</a:t>
            </a:r>
            <a:endParaRPr lang="ru-RU" sz="1801" b="1" kern="0" dirty="0">
              <a:solidFill>
                <a:srgbClr val="FF0066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350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9086963" algn="l"/>
              </a:tabLst>
            </a:pP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 в сфере культуры и кинематографии</a:t>
            </a:r>
            <a: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272940" y="1905000"/>
            <a:ext cx="2743198" cy="2288178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2019 год (первоначальный план)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7942217" y="1905003"/>
            <a:ext cx="2643637" cy="2288176"/>
          </a:xfrm>
          <a:prstGeom prst="downArrowCallou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2020 год (первоначальный план)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72940" y="4193178"/>
            <a:ext cx="2743198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18,8 </a:t>
            </a:r>
            <a:r>
              <a:rPr lang="ru-RU" sz="1801" b="1" dirty="0" err="1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942218" y="4193176"/>
            <a:ext cx="2643636" cy="16067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46,3 </a:t>
            </a:r>
            <a:r>
              <a:rPr lang="ru-RU" sz="1801" b="1" dirty="0" err="1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138" y="1905001"/>
            <a:ext cx="2926078" cy="2288176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016135" y="4444073"/>
            <a:ext cx="2926080" cy="1355835"/>
          </a:xfrm>
          <a:prstGeom prst="rightArrow">
            <a:avLst/>
          </a:prstGeom>
          <a:solidFill>
            <a:sysClr val="window" lastClr="FFFF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на </a:t>
            </a:r>
            <a:r>
              <a:rPr lang="ru-RU" sz="1801" b="1" dirty="0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27,4 </a:t>
            </a:r>
            <a:r>
              <a:rPr lang="ru-RU" sz="1801" b="1" dirty="0" err="1" smtClean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0066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481179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tabLst>
                <a:tab pos="8905987" algn="l"/>
              </a:tabLst>
            </a:pP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Расходы бюджета МО «Мелекесский район»</a:t>
            </a:r>
            <a: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 социальную политику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89212" y="2133601"/>
            <a:ext cx="2714308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 defTabSz="91441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None/>
            </a:pPr>
            <a:r>
              <a:rPr lang="ru-RU" b="1" dirty="0">
                <a:solidFill>
                  <a:srgbClr val="FF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2019 год (первоначальный план)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8085909" y="2133601"/>
            <a:ext cx="2690949" cy="2216331"/>
          </a:xfrm>
          <a:prstGeom prst="downArrowCallou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3608B8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2020 год (первоначальный план)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89214" y="4441372"/>
            <a:ext cx="2714308" cy="1489166"/>
          </a:xfrm>
          <a:prstGeom prst="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42,9 </a:t>
            </a:r>
            <a:r>
              <a:rPr lang="ru-RU" sz="1801" b="1" dirty="0" err="1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00B05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85909" y="4349933"/>
            <a:ext cx="2690949" cy="15806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 smtClean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47,1 </a:t>
            </a:r>
            <a:r>
              <a:rPr lang="ru-RU" sz="1801" b="1" dirty="0" err="1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046F7A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3522" y="2133602"/>
            <a:ext cx="2782386" cy="230777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5303522" y="4572000"/>
            <a:ext cx="2782386" cy="1358537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Увеличение на </a:t>
            </a:r>
            <a:r>
              <a:rPr lang="ru-RU" sz="1801" b="1" dirty="0" smtClean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4,2 </a:t>
            </a:r>
            <a:r>
              <a:rPr lang="ru-RU" sz="1801" b="1" dirty="0" err="1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млн.руб</a:t>
            </a:r>
            <a:r>
              <a:rPr lang="ru-RU" sz="1801" b="1" dirty="0">
                <a:solidFill>
                  <a:srgbClr val="FFC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4609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867738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9522"/>
              </p:ext>
            </p:extLst>
          </p:nvPr>
        </p:nvGraphicFramePr>
        <p:xfrm>
          <a:off x="2181498" y="2024744"/>
          <a:ext cx="6322423" cy="3887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Выгнутая вправо стрелка 4"/>
          <p:cNvSpPr/>
          <p:nvPr/>
        </p:nvSpPr>
        <p:spPr>
          <a:xfrm>
            <a:off x="8503920" y="2024742"/>
            <a:ext cx="1854926" cy="3135086"/>
          </a:xfrm>
          <a:prstGeom prst="curvedLeftArrow">
            <a:avLst/>
          </a:prstGeom>
          <a:solidFill>
            <a:srgbClr val="34FCCC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411">
              <a:lnSpc>
                <a:spcPct val="107000"/>
              </a:lnSpc>
              <a:spcAft>
                <a:spcPts val="800"/>
              </a:spcAft>
            </a:pPr>
            <a:r>
              <a:rPr lang="ru-RU" sz="2000" kern="0">
                <a:solidFill>
                  <a:srgbClr val="0000FF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+596477,0 тыс.руб.</a:t>
            </a:r>
            <a:endParaRPr lang="ru-RU" sz="1100" kern="0">
              <a:solidFill>
                <a:sysClr val="window" lastClr="FFFFFF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0249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143692"/>
            <a:ext cx="8911687" cy="692340"/>
          </a:xfrm>
        </p:spPr>
        <p:txBody>
          <a:bodyPr>
            <a:normAutofit fontScale="90000"/>
          </a:bodyPr>
          <a:lstStyle/>
          <a:p>
            <a:pPr marL="540393" indent="-540393" algn="ctr">
              <a:lnSpc>
                <a:spcPct val="107000"/>
              </a:lnSpc>
              <a:tabLst>
                <a:tab pos="6496131" algn="l"/>
              </a:tabLst>
            </a:pPr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Перечень муниципальных программ</a:t>
            </a:r>
            <a: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5002460"/>
              </p:ext>
            </p:extLst>
          </p:nvPr>
        </p:nvGraphicFramePr>
        <p:xfrm>
          <a:off x="457201" y="561699"/>
          <a:ext cx="11560631" cy="6394546"/>
        </p:xfrm>
        <a:graphic>
          <a:graphicData uri="http://schemas.openxmlformats.org/drawingml/2006/table">
            <a:tbl>
              <a:tblPr firstRow="1" firstCol="1" bandRow="1"/>
              <a:tblGrid>
                <a:gridCol w="238508">
                  <a:extLst>
                    <a:ext uri="{9D8B030D-6E8A-4147-A177-3AD203B41FA5}">
                      <a16:colId xmlns="" xmlns:a16="http://schemas.microsoft.com/office/drawing/2014/main" val="263679569"/>
                    </a:ext>
                  </a:extLst>
                </a:gridCol>
                <a:gridCol w="9146951">
                  <a:extLst>
                    <a:ext uri="{9D8B030D-6E8A-4147-A177-3AD203B41FA5}">
                      <a16:colId xmlns="" xmlns:a16="http://schemas.microsoft.com/office/drawing/2014/main" val="3253662079"/>
                    </a:ext>
                  </a:extLst>
                </a:gridCol>
                <a:gridCol w="819045">
                  <a:extLst>
                    <a:ext uri="{9D8B030D-6E8A-4147-A177-3AD203B41FA5}">
                      <a16:colId xmlns="" xmlns:a16="http://schemas.microsoft.com/office/drawing/2014/main" val="2002980473"/>
                    </a:ext>
                  </a:extLst>
                </a:gridCol>
                <a:gridCol w="682692">
                  <a:extLst>
                    <a:ext uri="{9D8B030D-6E8A-4147-A177-3AD203B41FA5}">
                      <a16:colId xmlns="" xmlns:a16="http://schemas.microsoft.com/office/drawing/2014/main" val="1761707508"/>
                    </a:ext>
                  </a:extLst>
                </a:gridCol>
                <a:gridCol w="673435">
                  <a:extLst>
                    <a:ext uri="{9D8B030D-6E8A-4147-A177-3AD203B41FA5}">
                      <a16:colId xmlns="" xmlns:a16="http://schemas.microsoft.com/office/drawing/2014/main" val="2088635126"/>
                    </a:ext>
                  </a:extLst>
                </a:gridCol>
              </a:tblGrid>
              <a:tr h="2029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муниципальной программы муниципальной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0403448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Управление муниципальными финансами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34 949,2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28 472,0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29 387,9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8797989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Материально-техническое обеспечение деятельности органов местного самоуправления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17 700,9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13 187,2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13 010,2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0083522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Управление муниципальным имуществом и земельным отношениям администрации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5 743,4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4 345,1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4 287,2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5564750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Защита прав потребителей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74444952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Охрана окружающей среды и восстановление природных ресурсов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3 686,6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317,0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73987072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в развитии малых форм хозяйствования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833328"/>
                  </a:ext>
                </a:extLst>
              </a:tr>
              <a:tr h="25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в развитии агропромышленного комплекса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3 636,5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4 439,9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4 377,5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36326064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информационного общества, использование информационных и коммуникационных технологий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979,7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707,0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4657661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культуры и туризма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63 153,5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40 945,8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35 204,5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1489019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Развитие и модернизация образования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397 488,4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378 386,2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373 509,6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768241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Противодействие коррупции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77912036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муниципальной службы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21 915,3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10 901,6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10 095,8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759781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Оказание содействия в организации охраны общественного порядка и безопасности жизнедеятельности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1 235,0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1 250,0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5726108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Формирование благоприятного инвестиционного климата и развитие предпринимательства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82,6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4213766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физической культуры и спорта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123,3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3403625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молодежной политики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8472631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Безопасные дороги на территории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42 824,7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30 483,7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42 784,8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48136205"/>
                  </a:ext>
                </a:extLst>
              </a:tr>
              <a:tr h="3530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жилищно-коммунального хозяйства и повышение энергетической эффективности на территории Мелекесского района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37 740,2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25 386,8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30 197,1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909926"/>
                  </a:ext>
                </a:extLst>
              </a:tr>
              <a:tr h="217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Обеспечение жильем молодых семей на территории муниципального образования "Мелекесский район" Ульяновской области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741,9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171,0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9955109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"Забота" муниципального образования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3 239,8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3 330,1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3 242,0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24963038"/>
                  </a:ext>
                </a:extLst>
              </a:tr>
              <a:tr h="3596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Содействие развитию институтов гражданского общества, поддержки социально ориентированных некоммерческих организаций и добровольческой (волонтерской) деятельности в Мелекесском районе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8298378"/>
                  </a:ext>
                </a:extLst>
              </a:tr>
              <a:tr h="179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Развитие архивного дела в муниципальном образовании "Мелекесский район" Ульяновской области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114,0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69,0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188,0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4501987"/>
                  </a:ext>
                </a:extLst>
              </a:tr>
              <a:tr h="35305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200" b="1" dirty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Всего расходов по муниципальным программам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636 169,2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543 447,3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496050" algn="l"/>
                        </a:tabLst>
                      </a:pPr>
                      <a:r>
                        <a:rPr lang="ru-RU" sz="1100" b="1" dirty="0">
                          <a:effectLst/>
                          <a:latin typeface="PT Astra Serif" panose="020A0603040505020204" pitchFamily="18" charset="-52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549 782,7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52" marR="3875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6890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85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Проект «НАРОДНЫЙ БЮДЖЕТ»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3809248"/>
              </p:ext>
            </p:extLst>
          </p:nvPr>
        </p:nvGraphicFramePr>
        <p:xfrm>
          <a:off x="2364378" y="1097282"/>
          <a:ext cx="9140236" cy="5486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04994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949" y="0"/>
            <a:ext cx="770708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59747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«Финансовое управление муниципального образования «Мелекесский район»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0" y="2063931"/>
            <a:ext cx="4885509" cy="2209301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1370" y="4273232"/>
            <a:ext cx="4885509" cy="13437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12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 </a:t>
            </a:r>
            <a:r>
              <a:rPr lang="ru-RU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местного бюджета осуществляется на основе:</a:t>
            </a: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2076455"/>
              </p:ext>
            </p:extLst>
          </p:nvPr>
        </p:nvGraphicFramePr>
        <p:xfrm>
          <a:off x="2589213" y="1905003"/>
          <a:ext cx="8915401" cy="44543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915401">
                  <a:extLst>
                    <a:ext uri="{9D8B030D-6E8A-4147-A177-3AD203B41FA5}">
                      <a16:colId xmlns="" xmlns:a16="http://schemas.microsoft.com/office/drawing/2014/main" val="3580294628"/>
                    </a:ext>
                  </a:extLst>
                </a:gridCol>
              </a:tblGrid>
              <a:tr h="11227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</a:rPr>
                        <a:t>Основных направлениях бюджетной и налоговой политики муниципального образования на очередной финансовый год</a:t>
                      </a:r>
                      <a:endParaRPr lang="ru-RU" sz="1100" dirty="0" smtClean="0">
                        <a:effectLst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29781872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Перечня муниципальных программ, подлежащих финансированию в 2020 году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728220305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Планового реестра расходных обязательств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1813122280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Предложений главных администраторов доходов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4208274782"/>
                  </a:ext>
                </a:extLst>
              </a:tr>
              <a:tr h="832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Бюджетных заявок ГРБС</a:t>
                      </a:r>
                      <a:endParaRPr lang="ru-RU" sz="11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95412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1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2115" y="378824"/>
            <a:ext cx="8797886" cy="9144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ru-RU" sz="3200" b="1" dirty="0">
                <a:solidFill>
                  <a:schemeClr val="accent1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социально-экономического развития МО «Мелекесский район»</a:t>
            </a:r>
            <a:endParaRPr lang="ru-RU" sz="3200" b="1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3223678"/>
              </p:ext>
            </p:extLst>
          </p:nvPr>
        </p:nvGraphicFramePr>
        <p:xfrm>
          <a:off x="692333" y="1463037"/>
          <a:ext cx="11129555" cy="52471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8149">
                  <a:extLst>
                    <a:ext uri="{9D8B030D-6E8A-4147-A177-3AD203B41FA5}">
                      <a16:colId xmlns="" xmlns:a16="http://schemas.microsoft.com/office/drawing/2014/main" val="578572398"/>
                    </a:ext>
                  </a:extLst>
                </a:gridCol>
                <a:gridCol w="1879289">
                  <a:extLst>
                    <a:ext uri="{9D8B030D-6E8A-4147-A177-3AD203B41FA5}">
                      <a16:colId xmlns="" xmlns:a16="http://schemas.microsoft.com/office/drawing/2014/main" val="169846313"/>
                    </a:ext>
                  </a:extLst>
                </a:gridCol>
                <a:gridCol w="810850">
                  <a:extLst>
                    <a:ext uri="{9D8B030D-6E8A-4147-A177-3AD203B41FA5}">
                      <a16:colId xmlns="" xmlns:a16="http://schemas.microsoft.com/office/drawing/2014/main" val="1375495934"/>
                    </a:ext>
                  </a:extLst>
                </a:gridCol>
                <a:gridCol w="771614">
                  <a:extLst>
                    <a:ext uri="{9D8B030D-6E8A-4147-A177-3AD203B41FA5}">
                      <a16:colId xmlns="" xmlns:a16="http://schemas.microsoft.com/office/drawing/2014/main" val="4042243810"/>
                    </a:ext>
                  </a:extLst>
                </a:gridCol>
                <a:gridCol w="941630">
                  <a:extLst>
                    <a:ext uri="{9D8B030D-6E8A-4147-A177-3AD203B41FA5}">
                      <a16:colId xmlns="" xmlns:a16="http://schemas.microsoft.com/office/drawing/2014/main" val="3946414082"/>
                    </a:ext>
                  </a:extLst>
                </a:gridCol>
                <a:gridCol w="1307820">
                  <a:extLst>
                    <a:ext uri="{9D8B030D-6E8A-4147-A177-3AD203B41FA5}">
                      <a16:colId xmlns="" xmlns:a16="http://schemas.microsoft.com/office/drawing/2014/main" val="794817971"/>
                    </a:ext>
                  </a:extLst>
                </a:gridCol>
                <a:gridCol w="1005808">
                  <a:extLst>
                    <a:ext uri="{9D8B030D-6E8A-4147-A177-3AD203B41FA5}">
                      <a16:colId xmlns="" xmlns:a16="http://schemas.microsoft.com/office/drawing/2014/main" val="4252439172"/>
                    </a:ext>
                  </a:extLst>
                </a:gridCol>
                <a:gridCol w="1034395">
                  <a:extLst>
                    <a:ext uri="{9D8B030D-6E8A-4147-A177-3AD203B41FA5}">
                      <a16:colId xmlns="" xmlns:a16="http://schemas.microsoft.com/office/drawing/2014/main" val="3281013108"/>
                    </a:ext>
                  </a:extLst>
                </a:gridCol>
              </a:tblGrid>
              <a:tr h="5704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 (факт)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2018 (факт)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 (факт)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b="1" kern="12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2020(оценка)</a:t>
                      </a:r>
                      <a:endParaRPr lang="ru-RU" sz="1400" b="1" kern="12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</a:p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(прогноз)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 (прогноз)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390219934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 (в среднегодовом исчислении)</a:t>
                      </a:r>
                      <a:endParaRPr lang="ru-RU" sz="1400" b="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34,7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32,7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682714949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населения трудоспособного возраста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тыс.чел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18,2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360077609"/>
                  </a:ext>
                </a:extLst>
              </a:tr>
              <a:tr h="78423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промышленного производства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предыдущему году в сопоставимых ценах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116,4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104,7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101,2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84897654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Продукция сельского хозяйства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1200,5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1259,0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1397,1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1597,0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1741,0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171730746"/>
                  </a:ext>
                </a:extLst>
              </a:tr>
              <a:tr h="5554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Индекс потребительских цен на товары и услуги, на конец года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к декабрю предыдущего года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102,5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104,3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103,8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4262299393"/>
                  </a:ext>
                </a:extLst>
              </a:tr>
              <a:tr h="3777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/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Инвестиции в основной капитал</a:t>
                      </a:r>
                      <a:endParaRPr lang="ru-RU" sz="1400" dirty="0">
                        <a:effectLst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ru-RU" sz="1400" kern="120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400" kern="120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kern="1200" dirty="0">
                        <a:ln>
                          <a:noFill/>
                        </a:ln>
                        <a:solidFill>
                          <a:schemeClr val="dk1"/>
                        </a:solidFill>
                        <a:effectLst>
                          <a:outerShdw blurRad="38100" dist="19050" dir="2700000" algn="tl">
                            <a:schemeClr val="dk1">
                              <a:alpha val="40000"/>
                            </a:schemeClr>
                          </a:outerShdw>
                        </a:effectLst>
                        <a:latin typeface="PT Astra Serif" panose="020A0603040505020204" pitchFamily="18" charset="-5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858,6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661,4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2457889829"/>
                  </a:ext>
                </a:extLst>
              </a:tr>
              <a:tr h="147043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начисленная заработная плата наемных работников в организациях, у индивидуальных предпринимателей и физических лиц (среднемесячный доход о трудовой деятельности)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16760,0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17601,0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19012,0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20156,0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21555,0</a:t>
                      </a:r>
                      <a:endParaRPr lang="ru-RU" sz="14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noFill/>
                          </a:ln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21555,0</a:t>
                      </a:r>
                      <a:endParaRPr lang="ru-RU" sz="14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="" xmlns:a16="http://schemas.microsoft.com/office/drawing/2014/main" val="3913499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2"/>
            <a:ext cx="8911687" cy="1674953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Крупнейшие налогоплательщики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Мелекесский район»</a:t>
            </a:r>
            <a: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Доля в налоговых доходах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бюджета </a:t>
            </a:r>
            <a:r>
              <a:rPr lang="ru-RU" sz="20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МО «Мелекесский район» за 2019 год, в процентах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2837907"/>
              </p:ext>
            </p:extLst>
          </p:nvPr>
        </p:nvGraphicFramePr>
        <p:xfrm>
          <a:off x="862150" y="2299065"/>
          <a:ext cx="2965267" cy="2874701"/>
        </p:xfrm>
        <a:graphic>
          <a:graphicData uri="http://schemas.openxmlformats.org/drawingml/2006/table">
            <a:tbl>
              <a:tblPr firstRow="1" firstCol="1" bandRow="1"/>
              <a:tblGrid>
                <a:gridCol w="1934838">
                  <a:extLst>
                    <a:ext uri="{9D8B030D-6E8A-4147-A177-3AD203B41FA5}">
                      <a16:colId xmlns="" xmlns:a16="http://schemas.microsoft.com/office/drawing/2014/main" val="2996736851"/>
                    </a:ext>
                  </a:extLst>
                </a:gridCol>
                <a:gridCol w="1030429">
                  <a:extLst>
                    <a:ext uri="{9D8B030D-6E8A-4147-A177-3AD203B41FA5}">
                      <a16:colId xmlns="" xmlns:a16="http://schemas.microsoft.com/office/drawing/2014/main" val="351617985"/>
                    </a:ext>
                  </a:extLst>
                </a:gridCol>
              </a:tblGrid>
              <a:tr h="470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84104958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Агромаяк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7751984"/>
                  </a:ext>
                </a:extLst>
              </a:tr>
              <a:tr h="63614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«Агрофирма Поволжья»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07362246"/>
                  </a:ext>
                </a:extLst>
              </a:tr>
              <a:tr h="4637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СПК им. Н.К. Крупской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078205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«Золотой колос»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26596880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«Запрудное»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171073"/>
                  </a:ext>
                </a:extLst>
              </a:tr>
              <a:tr h="32613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СХПК «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Слобода»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383586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59463"/>
              </p:ext>
            </p:extLst>
          </p:nvPr>
        </p:nvGraphicFramePr>
        <p:xfrm>
          <a:off x="3958046" y="2299064"/>
          <a:ext cx="3317966" cy="1756954"/>
        </p:xfrm>
        <a:graphic>
          <a:graphicData uri="http://schemas.openxmlformats.org/drawingml/2006/table">
            <a:tbl>
              <a:tblPr firstRow="1" firstCol="1" bandRow="1"/>
              <a:tblGrid>
                <a:gridCol w="2173340">
                  <a:extLst>
                    <a:ext uri="{9D8B030D-6E8A-4147-A177-3AD203B41FA5}">
                      <a16:colId xmlns="" xmlns:a16="http://schemas.microsoft.com/office/drawing/2014/main" val="1621783787"/>
                    </a:ext>
                  </a:extLst>
                </a:gridCol>
                <a:gridCol w="1144626">
                  <a:extLst>
                    <a:ext uri="{9D8B030D-6E8A-4147-A177-3AD203B41FA5}">
                      <a16:colId xmlns="" xmlns:a16="http://schemas.microsoft.com/office/drawing/2014/main" val="1186998191"/>
                    </a:ext>
                  </a:extLst>
                </a:gridCol>
              </a:tblGrid>
              <a:tr h="4637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4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96985769"/>
                  </a:ext>
                </a:extLst>
              </a:tr>
              <a:tr h="39841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ПАО НК «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Русснефть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21772018"/>
                  </a:ext>
                </a:extLst>
              </a:tr>
              <a:tr h="43107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Номатекс</a:t>
                      </a: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84420666"/>
                  </a:ext>
                </a:extLst>
              </a:tr>
              <a:tr h="4637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ООО «Моторика»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19050" dir="2700000" algn="tl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PT Astra Serif" panose="020A0603040505020204" pitchFamily="18" charset="-5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9355263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6642" y="2299064"/>
            <a:ext cx="1959428" cy="17569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6698" y="2299064"/>
            <a:ext cx="1907177" cy="175695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242" y="4336869"/>
            <a:ext cx="2769326" cy="16851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333" y="4336869"/>
            <a:ext cx="3696788" cy="168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5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09"/>
            <a:ext cx="8911687" cy="140063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Динамика доходов и расходов бюджета муниципального образования «Мелекесский район»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ru-RU" sz="31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2018-2022 </a:t>
            </a:r>
            <a:r>
              <a:rPr lang="ru-RU" sz="3100" b="1" dirty="0" err="1" smtClean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гг</a:t>
            </a: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</a:t>
            </a:r>
            <a:r>
              <a:rPr lang="ru-RU" sz="140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тыс.руб.</a:t>
            </a:r>
            <a: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5415155"/>
              </p:ext>
            </p:extLst>
          </p:nvPr>
        </p:nvGraphicFramePr>
        <p:xfrm>
          <a:off x="2446317" y="2133600"/>
          <a:ext cx="9058296" cy="4160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71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Налоговая политика в 2020 году будет направлена на обеспечение поступлений в консолидированный бюджет района всех доходных источников в запланированных объёмах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738" y="2651759"/>
            <a:ext cx="5554491" cy="29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9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486888"/>
            <a:ext cx="8911687" cy="1330037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Экономический и налоговый потенциал муниципального образования «Мелекесский район» формируют: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4115" y="2054431"/>
            <a:ext cx="9610498" cy="4512623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407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605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ИП, предоставляющие рабочие места;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59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предпринимателей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применяют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упрощенную систему налогообложения на основе патента;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128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 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213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</a:t>
            </a:r>
            <a:r>
              <a:rPr lang="ru-RU" sz="2900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предпринимателя-плательщики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налога, взимаемого в связи с упрощенной системой налогообложения;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50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предприятий и </a:t>
            </a: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190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индивидуальных </a:t>
            </a:r>
            <a:r>
              <a:rPr lang="ru-RU" sz="2900" dirty="0" err="1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предпринимателей-плательщики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ЕНВД;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123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предприятия и индивидуальных предпринимателей – плательщики платы за негативное воздействие на окружающую среду;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198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предприятий,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оформивших в собственность земельные участки;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25254</a:t>
            </a:r>
            <a:r>
              <a:rPr lang="ru-RU" sz="2900" dirty="0">
                <a:solidFill>
                  <a:srgbClr val="0000FF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граждан, имеющих в личной собственности недвижимое имущество, которое является плательщиками налога на имущество физических лиц;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900" dirty="0">
                <a:solidFill>
                  <a:srgbClr val="C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23294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граждан, </a:t>
            </a:r>
            <a:r>
              <a:rPr lang="ru-RU" sz="2900" dirty="0">
                <a:solidFill>
                  <a:srgbClr val="000000"/>
                </a:solidFill>
                <a:effectLst>
                  <a:outerShdw blurRad="38100" dist="19050" dir="2700000" algn="tl">
                    <a:schemeClr val="dk1">
                      <a:alpha val="40000"/>
                    </a:schemeClr>
                  </a:outerShdw>
                </a:effectLst>
                <a:latin typeface="PT Astra Serif" panose="020A0603040505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имеющих земельные участки, оформленные в соответствии с действующим законодательством в собственность.</a:t>
            </a:r>
            <a:endParaRPr lang="ru-RU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96160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804</TotalTime>
  <Words>1506</Words>
  <Application>Microsoft Office PowerPoint</Application>
  <PresentationFormat>Произвольный</PresentationFormat>
  <Paragraphs>386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Легкий дым</vt:lpstr>
      <vt:lpstr>Презентация PowerPoint</vt:lpstr>
      <vt:lpstr> ГЛОССАРИЙ_________________________________ </vt:lpstr>
      <vt:lpstr>Бюджетный процесс</vt:lpstr>
      <vt:lpstr>Составление местного бюджета осуществляется на основе: </vt:lpstr>
      <vt:lpstr>Показатели социально-экономического развития МО «Мелекесский район»</vt:lpstr>
      <vt:lpstr>Крупнейшие налогоплательщики  муниципального образования «Мелекесский район» Доля в налоговых доходах бюджета МО «Мелекесский район» за 2019 год, в процентах </vt:lpstr>
      <vt:lpstr>Динамика доходов и расходов бюджета муниципального образования «Мелекесский район» за 2018-2022 гг                                                                                           тыс.руб.  </vt:lpstr>
      <vt:lpstr>Налоговая политика в 2020 году будет направлена на обеспечение поступлений в консолидированный бюджет района всех доходных источников в запланированных объёмах </vt:lpstr>
      <vt:lpstr>Экономический и налоговый потенциал муниципального образования «Мелекесский район» формируют: </vt:lpstr>
      <vt:lpstr>Рост бюджетных поступлений планируется достичь  за счёт: </vt:lpstr>
      <vt:lpstr>Динамика налоговых и неналоговых доходов         (2018-2022 гг)                                                                                                                                                                                                            тыс.руб.  </vt:lpstr>
      <vt:lpstr>Структура доходов бюджета  МО «Мелекесский район» на 2020 год </vt:lpstr>
      <vt:lpstr>Динамика поступлений НДФЛ                                                                                                        тыс.руб.  </vt:lpstr>
      <vt:lpstr>Динамика поступлений  акцизов на нефтепродукты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поступлений  налога взимаемого в связи с применением упрощенной системы налогообложения                                                                                         тыс.руб.  </vt:lpstr>
      <vt:lpstr>Динамика поступлений ЕНВД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поступлений налога, взимаемого в связи с патентной системой налогообложения                                                                                           тыс.руб.  </vt:lpstr>
      <vt:lpstr>Динамика поступлений  единого сельскохозяйственного налога  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поступления госпошлины                                                                                                                                                                                                                     тыс.руб. </vt:lpstr>
      <vt:lpstr>Динамика доходов от использования  муниципального имущества                                                                                                                                                                                                            тыс.руб.</vt:lpstr>
      <vt:lpstr>Динамика поступления платы  за негативное воздействие на окружающую среду                                                                                            тыс.руб.  </vt:lpstr>
      <vt:lpstr>Динамика поступления  доходов от продажи материальных и нематериальных активов                                                                                                                                                                                                                       тыс.руб. </vt:lpstr>
      <vt:lpstr>Динамика поступления доходов от штрафов, санкций и возмещения ущерба                                                                                                      тыс.руб. </vt:lpstr>
      <vt:lpstr>Динамика поступления  прочих неналоговых доходов                                                                                                      тыс.руб. </vt:lpstr>
      <vt:lpstr>Финансовая помощь в доходах местных бюджетов состоит из: </vt:lpstr>
      <vt:lpstr>Динамика безвозмездных поступлений, передаваемых из бюджета Ульяновской области в бюджет                   МО «Мелекесский район» в 2020 году в сравнении с первоначальным планом 2019 года (млн.руб.) </vt:lpstr>
      <vt:lpstr>Структура доходной части бюджета на 2020 год                                                                                                     (тыс.руб.) </vt:lpstr>
      <vt:lpstr>Структура расходов бюджета муниципального образования «Мелекесский район» на 2020 год                                                                                                       (тыс.руб.)</vt:lpstr>
      <vt:lpstr>Всего расходов-642893,8</vt:lpstr>
      <vt:lpstr>Расходы бюджета МО «Мелекесский район» в сфере образования</vt:lpstr>
      <vt:lpstr>Расходы бюджета МО «Мелекесский район» в сфере культуры и кинематографии </vt:lpstr>
      <vt:lpstr>Расходы бюджета МО «Мелекесский район» на социальную политику </vt:lpstr>
      <vt:lpstr>Муниципальные программы </vt:lpstr>
      <vt:lpstr>Перечень муниципальных программ </vt:lpstr>
      <vt:lpstr>Проект «НАРОДНЫЙ БЮДЖЕТ»</vt:lpstr>
      <vt:lpstr>Презентация PowerPoint</vt:lpstr>
      <vt:lpstr>«Финансовое управление муниципального образования «Мелекесский район»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Равиль</cp:lastModifiedBy>
  <cp:revision>117</cp:revision>
  <cp:lastPrinted>2021-01-12T08:58:57Z</cp:lastPrinted>
  <dcterms:created xsi:type="dcterms:W3CDTF">2020-10-30T07:25:22Z</dcterms:created>
  <dcterms:modified xsi:type="dcterms:W3CDTF">2021-01-13T06:56:23Z</dcterms:modified>
</cp:coreProperties>
</file>